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56" r:id="rId4"/>
    <p:sldId id="260" r:id="rId5"/>
    <p:sldId id="257" r:id="rId6"/>
    <p:sldId id="261" r:id="rId7"/>
    <p:sldId id="262" r:id="rId8"/>
    <p:sldId id="263" r:id="rId9"/>
    <p:sldId id="266" r:id="rId10"/>
    <p:sldId id="268" r:id="rId11"/>
    <p:sldId id="267"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40689A-203E-4552-97BD-92DEE1734F77}"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20304891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689A-203E-4552-97BD-92DEE1734F77}"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9034057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689A-203E-4552-97BD-92DEE1734F77}"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1315457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0689A-203E-4552-97BD-92DEE1734F77}"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24871981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0689A-203E-4552-97BD-92DEE1734F77}"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7390439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40689A-203E-4552-97BD-92DEE1734F77}"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8483560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0689A-203E-4552-97BD-92DEE1734F77}"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20686096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40689A-203E-4552-97BD-92DEE1734F77}"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1626456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0689A-203E-4552-97BD-92DEE1734F77}"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4797928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0689A-203E-4552-97BD-92DEE1734F77}"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53555754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0689A-203E-4552-97BD-92DEE1734F77}"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16C34-A897-4ACB-B003-F3D8B8171601}" type="slidenum">
              <a:rPr lang="en-US" smtClean="0"/>
              <a:t>‹#›</a:t>
            </a:fld>
            <a:endParaRPr lang="en-US"/>
          </a:p>
        </p:txBody>
      </p:sp>
    </p:spTree>
    <p:extLst>
      <p:ext uri="{BB962C8B-B14F-4D97-AF65-F5344CB8AC3E}">
        <p14:creationId xmlns:p14="http://schemas.microsoft.com/office/powerpoint/2010/main" val="37984686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0689A-203E-4552-97BD-92DEE1734F77}" type="datetimeFigureOut">
              <a:rPr lang="en-US" smtClean="0"/>
              <a:t>5/27/2020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16C34-A897-4ACB-B003-F3D8B8171601}" type="slidenum">
              <a:rPr lang="en-US" smtClean="0"/>
              <a:t>‹#›</a:t>
            </a:fld>
            <a:endParaRPr lang="en-US"/>
          </a:p>
        </p:txBody>
      </p:sp>
    </p:spTree>
    <p:extLst>
      <p:ext uri="{BB962C8B-B14F-4D97-AF65-F5344CB8AC3E}">
        <p14:creationId xmlns:p14="http://schemas.microsoft.com/office/powerpoint/2010/main" val="146847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D2A7-EA9D-44FC-80A4-219362F1F5AE}"/>
              </a:ext>
            </a:extLst>
          </p:cNvPr>
          <p:cNvPicPr>
            <a:picLocks noChangeAspect="1"/>
          </p:cNvPicPr>
          <p:nvPr/>
        </p:nvPicPr>
        <p:blipFill rotWithShape="1">
          <a:blip r:embed="rId2"/>
          <a:srcRect l="10739" r="-1"/>
          <a:stretch/>
        </p:blipFill>
        <p:spPr>
          <a:xfrm>
            <a:off x="0" y="0"/>
            <a:ext cx="9144000" cy="6858000"/>
          </a:xfrm>
          <a:prstGeom prst="rect">
            <a:avLst/>
          </a:prstGeom>
        </p:spPr>
      </p:pic>
      <p:sp>
        <p:nvSpPr>
          <p:cNvPr id="5" name="TextBox 4">
            <a:extLst>
              <a:ext uri="{FF2B5EF4-FFF2-40B4-BE49-F238E27FC236}">
                <a16:creationId xmlns:a16="http://schemas.microsoft.com/office/drawing/2014/main" id="{5CD91FF9-D9E9-4E47-A765-0CB317B2DBA8}"/>
              </a:ext>
            </a:extLst>
          </p:cNvPr>
          <p:cNvSpPr txBox="1"/>
          <p:nvPr/>
        </p:nvSpPr>
        <p:spPr>
          <a:xfrm>
            <a:off x="0" y="6396335"/>
            <a:ext cx="9144000" cy="461665"/>
          </a:xfrm>
          <a:prstGeom prst="rect">
            <a:avLst/>
          </a:prstGeom>
          <a:noFill/>
        </p:spPr>
        <p:txBody>
          <a:bodyPr wrap="square" rtlCol="0">
            <a:spAutoFit/>
          </a:bodyPr>
          <a:lstStyle/>
          <a:p>
            <a:pPr algn="r"/>
            <a:r>
              <a:rPr lang="en-US" sz="2400" b="1" dirty="0"/>
              <a:t>image © Todd Bolen / BiblePlaces.com </a:t>
            </a:r>
          </a:p>
        </p:txBody>
      </p:sp>
      <p:sp>
        <p:nvSpPr>
          <p:cNvPr id="2" name="TextBox 1">
            <a:extLst>
              <a:ext uri="{FF2B5EF4-FFF2-40B4-BE49-F238E27FC236}">
                <a16:creationId xmlns:a16="http://schemas.microsoft.com/office/drawing/2014/main" id="{268B9495-730A-4E75-80E9-BE204230F4CD}"/>
              </a:ext>
            </a:extLst>
          </p:cNvPr>
          <p:cNvSpPr txBox="1"/>
          <p:nvPr/>
        </p:nvSpPr>
        <p:spPr>
          <a:xfrm>
            <a:off x="1" y="0"/>
            <a:ext cx="9144000" cy="646331"/>
          </a:xfrm>
          <a:prstGeom prst="rect">
            <a:avLst/>
          </a:prstGeom>
          <a:solidFill>
            <a:schemeClr val="accent1">
              <a:lumMod val="75000"/>
              <a:alpha val="80000"/>
            </a:schemeClr>
          </a:solidFill>
        </p:spPr>
        <p:txBody>
          <a:bodyPr wrap="square" rtlCol="0">
            <a:spAutoFit/>
          </a:bodyPr>
          <a:lstStyle/>
          <a:p>
            <a:pPr algn="ctr"/>
            <a:r>
              <a:rPr lang="en-US" sz="3600" b="1" dirty="0">
                <a:solidFill>
                  <a:schemeClr val="bg1"/>
                </a:solidFill>
              </a:rPr>
              <a:t>Will Groben</a:t>
            </a:r>
            <a:r>
              <a:rPr lang="en-US" sz="3600" b="1" dirty="0"/>
              <a:t>					</a:t>
            </a:r>
            <a:r>
              <a:rPr lang="en-US" sz="3600" b="1" dirty="0">
                <a:solidFill>
                  <a:srgbClr val="FFFF00"/>
                </a:solidFill>
              </a:rPr>
              <a:t>Acts 2.1-41:  Pentecost</a:t>
            </a:r>
          </a:p>
        </p:txBody>
      </p:sp>
    </p:spTree>
    <p:extLst>
      <p:ext uri="{BB962C8B-B14F-4D97-AF65-F5344CB8AC3E}">
        <p14:creationId xmlns:p14="http://schemas.microsoft.com/office/powerpoint/2010/main" val="27299498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494085"/>
          </a:xfrm>
          <a:prstGeom prst="rect">
            <a:avLst/>
          </a:prstGeom>
          <a:noFill/>
        </p:spPr>
        <p:txBody>
          <a:bodyPr wrap="square" rtlCol="0">
            <a:spAutoFit/>
          </a:bodyPr>
          <a:lstStyle/>
          <a:p>
            <a:r>
              <a:rPr lang="en-US" sz="3200" dirty="0">
                <a:solidFill>
                  <a:schemeClr val="bg1"/>
                </a:solidFill>
              </a:rPr>
              <a:t>Acts 17-21 ESV:  ‘And in the last days it shall be, God declares, that I will pour out my Spirit on all flesh, and your sons and your daughters shall prophesy, and your young men shall see visions, and your old men shall dream dreams; even on my male servants and female servants in those days I will pour out my Spirit, and they shall prophesy.  And I will show wonders in the heavens above and signs on the earth below, blood, and fire, and vapor of smoke; the sun shall be turned to darkness and the moon to blood, before the day of the Lord comes, the great and magnificent day.  And it shall come to pass that everyone who calls upon the name of the Lord shall be saved.’”</a:t>
            </a:r>
          </a:p>
        </p:txBody>
      </p:sp>
    </p:spTree>
    <p:extLst>
      <p:ext uri="{BB962C8B-B14F-4D97-AF65-F5344CB8AC3E}">
        <p14:creationId xmlns:p14="http://schemas.microsoft.com/office/powerpoint/2010/main" val="34344013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2F8CA-5091-472D-8B5A-E22F7D39F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882"/>
            <a:ext cx="9146803" cy="5612235"/>
          </a:xfrm>
          <a:prstGeom prst="rect">
            <a:avLst/>
          </a:prstGeom>
        </p:spPr>
      </p:pic>
      <p:sp>
        <p:nvSpPr>
          <p:cNvPr id="5" name="TextBox 4">
            <a:extLst>
              <a:ext uri="{FF2B5EF4-FFF2-40B4-BE49-F238E27FC236}">
                <a16:creationId xmlns:a16="http://schemas.microsoft.com/office/drawing/2014/main" id="{1A59D095-3534-4181-AAE8-AD9DE5EED28F}"/>
              </a:ext>
            </a:extLst>
          </p:cNvPr>
          <p:cNvSpPr txBox="1"/>
          <p:nvPr/>
        </p:nvSpPr>
        <p:spPr>
          <a:xfrm>
            <a:off x="15728" y="6463717"/>
            <a:ext cx="9128272" cy="400110"/>
          </a:xfrm>
          <a:prstGeom prst="rect">
            <a:avLst/>
          </a:prstGeom>
          <a:noFill/>
        </p:spPr>
        <p:txBody>
          <a:bodyPr wrap="square" rtlCol="0">
            <a:spAutoFit/>
          </a:bodyPr>
          <a:lstStyle/>
          <a:p>
            <a:pPr algn="r"/>
            <a:r>
              <a:rPr lang="en-US" sz="2000" dirty="0">
                <a:solidFill>
                  <a:schemeClr val="bg1"/>
                </a:solidFill>
              </a:rPr>
              <a:t>image source unknown</a:t>
            </a:r>
          </a:p>
        </p:txBody>
      </p:sp>
    </p:spTree>
    <p:extLst>
      <p:ext uri="{BB962C8B-B14F-4D97-AF65-F5344CB8AC3E}">
        <p14:creationId xmlns:p14="http://schemas.microsoft.com/office/powerpoint/2010/main" val="326892924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1077218"/>
          </a:xfrm>
          <a:prstGeom prst="rect">
            <a:avLst/>
          </a:prstGeom>
          <a:noFill/>
        </p:spPr>
        <p:txBody>
          <a:bodyPr wrap="square" rtlCol="0">
            <a:spAutoFit/>
          </a:bodyPr>
          <a:lstStyle/>
          <a:p>
            <a:r>
              <a:rPr lang="en-US" sz="3200" dirty="0">
                <a:solidFill>
                  <a:schemeClr val="bg1"/>
                </a:solidFill>
              </a:rPr>
              <a:t>Acts 2.21 ESV:  …everyone who calls upon the name of the Lord shall be saved.</a:t>
            </a:r>
          </a:p>
        </p:txBody>
      </p:sp>
      <p:pic>
        <p:nvPicPr>
          <p:cNvPr id="4" name="Picture 3">
            <a:extLst>
              <a:ext uri="{FF2B5EF4-FFF2-40B4-BE49-F238E27FC236}">
                <a16:creationId xmlns:a16="http://schemas.microsoft.com/office/drawing/2014/main" id="{CA0A26FF-A872-429E-9077-B23A5004E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 y="1245765"/>
            <a:ext cx="9146803" cy="5612235"/>
          </a:xfrm>
          <a:prstGeom prst="rect">
            <a:avLst/>
          </a:prstGeom>
        </p:spPr>
      </p:pic>
    </p:spTree>
    <p:extLst>
      <p:ext uri="{BB962C8B-B14F-4D97-AF65-F5344CB8AC3E}">
        <p14:creationId xmlns:p14="http://schemas.microsoft.com/office/powerpoint/2010/main" val="41630919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5632311"/>
          </a:xfrm>
          <a:prstGeom prst="rect">
            <a:avLst/>
          </a:prstGeom>
          <a:noFill/>
        </p:spPr>
        <p:txBody>
          <a:bodyPr wrap="square" rtlCol="0">
            <a:spAutoFit/>
          </a:bodyPr>
          <a:lstStyle/>
          <a:p>
            <a:r>
              <a:rPr lang="en-US" sz="3600" dirty="0">
                <a:solidFill>
                  <a:schemeClr val="bg1"/>
                </a:solidFill>
              </a:rPr>
              <a:t>Acts 2.22-24 ESV:  “Men of Israel, hear these words: Jesus of Nazareth, a man attested to you by God with mighty works and wonders and signs that God did through him in your midst, as you yourselves know— this Jesus, delivered up according to the definite plan and foreknowledge of God, you crucified and killed by the hands of lawless men.  God raised him up, loosing the pangs of death, because it was not possible for him to be held by it.” </a:t>
            </a:r>
          </a:p>
        </p:txBody>
      </p:sp>
    </p:spTree>
    <p:extLst>
      <p:ext uri="{BB962C8B-B14F-4D97-AF65-F5344CB8AC3E}">
        <p14:creationId xmlns:p14="http://schemas.microsoft.com/office/powerpoint/2010/main" val="24088223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5078313"/>
          </a:xfrm>
          <a:prstGeom prst="rect">
            <a:avLst/>
          </a:prstGeom>
          <a:noFill/>
        </p:spPr>
        <p:txBody>
          <a:bodyPr wrap="square" rtlCol="0">
            <a:spAutoFit/>
          </a:bodyPr>
          <a:lstStyle/>
          <a:p>
            <a:r>
              <a:rPr lang="en-US" sz="3600" dirty="0">
                <a:solidFill>
                  <a:schemeClr val="bg1"/>
                </a:solidFill>
              </a:rPr>
              <a:t>Acts 2.25-28 ESV:  “For David says concerning him, ‘I saw the Lord always before me, for he is at my right hand that I may not be shaken; therefore my heart was glad, and my tongue rejoiced; my flesh also will dwell in hope.  For you will not abandon my soul to Hades, or let your Holy One see corruption.  You have made known to me the paths of life; you will make me full of gladness with your presence.’” </a:t>
            </a:r>
          </a:p>
        </p:txBody>
      </p:sp>
    </p:spTree>
    <p:extLst>
      <p:ext uri="{BB962C8B-B14F-4D97-AF65-F5344CB8AC3E}">
        <p14:creationId xmlns:p14="http://schemas.microsoft.com/office/powerpoint/2010/main" val="22313711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186309"/>
          </a:xfrm>
          <a:prstGeom prst="rect">
            <a:avLst/>
          </a:prstGeom>
          <a:noFill/>
        </p:spPr>
        <p:txBody>
          <a:bodyPr wrap="square" rtlCol="0">
            <a:spAutoFit/>
          </a:bodyPr>
          <a:lstStyle/>
          <a:p>
            <a:r>
              <a:rPr lang="en-US" sz="3600" dirty="0">
                <a:solidFill>
                  <a:schemeClr val="bg1"/>
                </a:solidFill>
              </a:rPr>
              <a:t>Acts 2.29-32 ESV:  “Brothers, I may say to you with confidence about the patriarch David that he both died and was buried, and his tomb is with us to this day.  Being therefore a prophet, and knowing that God had sworn with an oath to him that he would set one of his descendants on his throne, he foresaw and spoke about the resurrection of the Christ, that he was not abandoned to Hades, nor did his flesh see corruption.  This Jesus God raised up, and of that we all are witnesses.</a:t>
            </a:r>
          </a:p>
        </p:txBody>
      </p:sp>
    </p:spTree>
    <p:extLst>
      <p:ext uri="{BB962C8B-B14F-4D97-AF65-F5344CB8AC3E}">
        <p14:creationId xmlns:p14="http://schemas.microsoft.com/office/powerpoint/2010/main" val="6714524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740307"/>
          </a:xfrm>
          <a:prstGeom prst="rect">
            <a:avLst/>
          </a:prstGeom>
          <a:noFill/>
        </p:spPr>
        <p:txBody>
          <a:bodyPr wrap="square" rtlCol="0">
            <a:spAutoFit/>
          </a:bodyPr>
          <a:lstStyle/>
          <a:p>
            <a:r>
              <a:rPr lang="en-US" sz="3600" dirty="0">
                <a:solidFill>
                  <a:schemeClr val="bg1"/>
                </a:solidFill>
              </a:rPr>
              <a:t>Acts 2.22-24 ESV:  “Men of Israel, hear these words: </a:t>
            </a:r>
            <a:r>
              <a:rPr lang="en-US" sz="3600" b="1" dirty="0">
                <a:solidFill>
                  <a:srgbClr val="FFFF00"/>
                </a:solidFill>
              </a:rPr>
              <a:t>Jesus of Nazareth, </a:t>
            </a:r>
            <a:r>
              <a:rPr lang="en-US" sz="3600" b="1" u="sng" dirty="0">
                <a:solidFill>
                  <a:srgbClr val="FFFF00"/>
                </a:solidFill>
              </a:rPr>
              <a:t>a man attested to you by God</a:t>
            </a:r>
            <a:r>
              <a:rPr lang="en-US" sz="3600" b="1" dirty="0">
                <a:solidFill>
                  <a:srgbClr val="FFFF00"/>
                </a:solidFill>
              </a:rPr>
              <a:t> with mighty works and wonders and signs that God did through him in your midst, as you yourselves know</a:t>
            </a:r>
            <a:r>
              <a:rPr lang="en-US" sz="3600" dirty="0">
                <a:solidFill>
                  <a:schemeClr val="bg1"/>
                </a:solidFill>
              </a:rPr>
              <a:t>— </a:t>
            </a:r>
          </a:p>
          <a:p>
            <a:endParaRPr lang="en-US" dirty="0">
              <a:solidFill>
                <a:schemeClr val="bg1"/>
              </a:solidFill>
            </a:endParaRPr>
          </a:p>
          <a:p>
            <a:r>
              <a:rPr lang="en-US" sz="3600" dirty="0">
                <a:solidFill>
                  <a:schemeClr val="bg1"/>
                </a:solidFill>
              </a:rPr>
              <a:t>this Jesus, delivered up according to the definite plan and foreknowledge of God, you crucified and killed by the hands of lawless men.  </a:t>
            </a:r>
          </a:p>
          <a:p>
            <a:endParaRPr lang="en-US" dirty="0">
              <a:solidFill>
                <a:schemeClr val="bg1"/>
              </a:solidFill>
            </a:endParaRPr>
          </a:p>
          <a:p>
            <a:r>
              <a:rPr lang="en-US" sz="3600" dirty="0">
                <a:solidFill>
                  <a:schemeClr val="bg1"/>
                </a:solidFill>
              </a:rPr>
              <a:t>God raised him up, loosing the pangs of death, because it was not possible for him to be held by it.” </a:t>
            </a:r>
          </a:p>
        </p:txBody>
      </p:sp>
    </p:spTree>
    <p:extLst>
      <p:ext uri="{BB962C8B-B14F-4D97-AF65-F5344CB8AC3E}">
        <p14:creationId xmlns:p14="http://schemas.microsoft.com/office/powerpoint/2010/main" val="132793591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740307"/>
          </a:xfrm>
          <a:prstGeom prst="rect">
            <a:avLst/>
          </a:prstGeom>
          <a:noFill/>
        </p:spPr>
        <p:txBody>
          <a:bodyPr wrap="square" rtlCol="0">
            <a:spAutoFit/>
          </a:bodyPr>
          <a:lstStyle/>
          <a:p>
            <a:r>
              <a:rPr lang="en-US" sz="3600" dirty="0">
                <a:solidFill>
                  <a:schemeClr val="bg1"/>
                </a:solidFill>
              </a:rPr>
              <a:t>Acts 2.22-24 ESV:  “Men of Israel, hear these words: Jesus of Nazareth, a man attested to you by God with mighty works and wonders and signs that God did through him in your midst, as you yourselves know— </a:t>
            </a:r>
          </a:p>
          <a:p>
            <a:endParaRPr lang="en-US" dirty="0">
              <a:solidFill>
                <a:schemeClr val="bg1"/>
              </a:solidFill>
            </a:endParaRPr>
          </a:p>
          <a:p>
            <a:r>
              <a:rPr lang="en-US" sz="3600" b="1" dirty="0">
                <a:solidFill>
                  <a:srgbClr val="FFFF00"/>
                </a:solidFill>
              </a:rPr>
              <a:t>this Jesus, </a:t>
            </a:r>
            <a:r>
              <a:rPr lang="en-US" sz="3600" b="1" u="sng" dirty="0">
                <a:solidFill>
                  <a:srgbClr val="FFFF00"/>
                </a:solidFill>
              </a:rPr>
              <a:t>delivered up according to the definite plan and foreknowledge of God</a:t>
            </a:r>
            <a:r>
              <a:rPr lang="en-US" sz="3600" b="1" dirty="0">
                <a:solidFill>
                  <a:srgbClr val="FFFF00"/>
                </a:solidFill>
              </a:rPr>
              <a:t>, you crucified and killed </a:t>
            </a:r>
            <a:r>
              <a:rPr lang="en-US" sz="3400" b="1" dirty="0">
                <a:solidFill>
                  <a:srgbClr val="FFFF00"/>
                </a:solidFill>
              </a:rPr>
              <a:t>by the hands of lawless men.  </a:t>
            </a:r>
          </a:p>
          <a:p>
            <a:endParaRPr lang="en-US" dirty="0">
              <a:solidFill>
                <a:schemeClr val="bg1"/>
              </a:solidFill>
            </a:endParaRPr>
          </a:p>
          <a:p>
            <a:r>
              <a:rPr lang="en-US" sz="3600" dirty="0">
                <a:solidFill>
                  <a:schemeClr val="bg1"/>
                </a:solidFill>
              </a:rPr>
              <a:t>God raised him up, loosing the pangs of death, because it was not possible for him to be held by it.” </a:t>
            </a:r>
          </a:p>
        </p:txBody>
      </p:sp>
    </p:spTree>
    <p:extLst>
      <p:ext uri="{BB962C8B-B14F-4D97-AF65-F5344CB8AC3E}">
        <p14:creationId xmlns:p14="http://schemas.microsoft.com/office/powerpoint/2010/main" val="26806229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740307"/>
          </a:xfrm>
          <a:prstGeom prst="rect">
            <a:avLst/>
          </a:prstGeom>
          <a:noFill/>
        </p:spPr>
        <p:txBody>
          <a:bodyPr wrap="square" rtlCol="0">
            <a:spAutoFit/>
          </a:bodyPr>
          <a:lstStyle/>
          <a:p>
            <a:r>
              <a:rPr lang="en-US" sz="3600" dirty="0">
                <a:solidFill>
                  <a:schemeClr val="bg1"/>
                </a:solidFill>
              </a:rPr>
              <a:t>Acts 2.22-24 ESV:  “Men of Israel, hear these words: Jesus of Nazareth, a man attested to you by God with mighty works and wonders and signs that God did through him in your midst, as you yourselves know— </a:t>
            </a:r>
          </a:p>
          <a:p>
            <a:endParaRPr lang="en-US" dirty="0">
              <a:solidFill>
                <a:schemeClr val="bg1"/>
              </a:solidFill>
            </a:endParaRPr>
          </a:p>
          <a:p>
            <a:r>
              <a:rPr lang="en-US" sz="3600" dirty="0">
                <a:solidFill>
                  <a:schemeClr val="bg1"/>
                </a:solidFill>
              </a:rPr>
              <a:t>this Jesus, delivered up according to the definite plan and foreknowledge of God, you crucified and killed by the hands of lawless men.  </a:t>
            </a:r>
          </a:p>
          <a:p>
            <a:endParaRPr lang="en-US" dirty="0">
              <a:solidFill>
                <a:schemeClr val="bg1"/>
              </a:solidFill>
            </a:endParaRPr>
          </a:p>
          <a:p>
            <a:r>
              <a:rPr lang="en-US" sz="3600" b="1" u="sng" dirty="0">
                <a:solidFill>
                  <a:srgbClr val="FFFF00"/>
                </a:solidFill>
              </a:rPr>
              <a:t>God raised him up</a:t>
            </a:r>
            <a:r>
              <a:rPr lang="en-US" sz="3600" b="1" dirty="0">
                <a:solidFill>
                  <a:srgbClr val="FFFF00"/>
                </a:solidFill>
              </a:rPr>
              <a:t>, loosing the pangs of death, because it was not possible for him to be held by it.” </a:t>
            </a:r>
          </a:p>
        </p:txBody>
      </p:sp>
    </p:spTree>
    <p:extLst>
      <p:ext uri="{BB962C8B-B14F-4D97-AF65-F5344CB8AC3E}">
        <p14:creationId xmlns:p14="http://schemas.microsoft.com/office/powerpoint/2010/main" val="8905517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5078313"/>
          </a:xfrm>
          <a:prstGeom prst="rect">
            <a:avLst/>
          </a:prstGeom>
          <a:noFill/>
        </p:spPr>
        <p:txBody>
          <a:bodyPr wrap="square" rtlCol="0">
            <a:spAutoFit/>
          </a:bodyPr>
          <a:lstStyle/>
          <a:p>
            <a:r>
              <a:rPr lang="en-US" sz="3600" dirty="0">
                <a:solidFill>
                  <a:schemeClr val="bg1"/>
                </a:solidFill>
              </a:rPr>
              <a:t>Acts 2.25, 27 ESV:  “For David says concerning him, ‘…</a:t>
            </a:r>
            <a:r>
              <a:rPr lang="en-US" sz="3600" b="1" dirty="0">
                <a:solidFill>
                  <a:srgbClr val="FFFF00"/>
                </a:solidFill>
              </a:rPr>
              <a:t>For you will not abandon my soul to Hades, or let your Holy One see corruption</a:t>
            </a:r>
            <a:r>
              <a:rPr lang="en-US" sz="3600" dirty="0">
                <a:solidFill>
                  <a:schemeClr val="bg1"/>
                </a:solidFill>
              </a:rPr>
              <a:t>...’”</a:t>
            </a:r>
          </a:p>
          <a:p>
            <a:endParaRPr lang="en-US" sz="3600" dirty="0">
              <a:solidFill>
                <a:schemeClr val="bg1"/>
              </a:solidFill>
            </a:endParaRPr>
          </a:p>
          <a:p>
            <a:endParaRPr lang="en-US" sz="3600" dirty="0">
              <a:solidFill>
                <a:schemeClr val="bg1"/>
              </a:solidFill>
            </a:endParaRPr>
          </a:p>
          <a:p>
            <a:r>
              <a:rPr lang="en-US" sz="3600" dirty="0">
                <a:solidFill>
                  <a:schemeClr val="bg1"/>
                </a:solidFill>
              </a:rPr>
              <a:t>Acts 2.29 ESV:  “Brothers, I may say to you with confidence about the patriarch David that he both died and was buried, and his tomb is with us to this day.”  </a:t>
            </a:r>
          </a:p>
        </p:txBody>
      </p:sp>
    </p:spTree>
    <p:extLst>
      <p:ext uri="{BB962C8B-B14F-4D97-AF65-F5344CB8AC3E}">
        <p14:creationId xmlns:p14="http://schemas.microsoft.com/office/powerpoint/2010/main" val="42425741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4C4DE-2EE6-4555-86AE-25477E5EA1BC}"/>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6974C5DE-02B5-4369-8FFD-EA138E208C51}"/>
              </a:ext>
            </a:extLst>
          </p:cNvPr>
          <p:cNvSpPr txBox="1"/>
          <p:nvPr/>
        </p:nvSpPr>
        <p:spPr>
          <a:xfrm>
            <a:off x="0" y="6392411"/>
            <a:ext cx="9144000" cy="461665"/>
          </a:xfrm>
          <a:prstGeom prst="rect">
            <a:avLst/>
          </a:prstGeom>
          <a:solidFill>
            <a:schemeClr val="accent4">
              <a:lumMod val="50000"/>
              <a:alpha val="60000"/>
            </a:schemeClr>
          </a:solidFill>
        </p:spPr>
        <p:txBody>
          <a:bodyPr wrap="square" rtlCol="0">
            <a:spAutoFit/>
          </a:bodyPr>
          <a:lstStyle/>
          <a:p>
            <a:r>
              <a:rPr lang="en-US" sz="2400" b="1" dirty="0">
                <a:solidFill>
                  <a:schemeClr val="bg1"/>
                </a:solidFill>
              </a:rPr>
              <a:t>image courtesy of bigbookmedia.com; freebibleimages.org</a:t>
            </a:r>
          </a:p>
        </p:txBody>
      </p:sp>
    </p:spTree>
    <p:extLst>
      <p:ext uri="{BB962C8B-B14F-4D97-AF65-F5344CB8AC3E}">
        <p14:creationId xmlns:p14="http://schemas.microsoft.com/office/powerpoint/2010/main" val="35327038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740307"/>
          </a:xfrm>
          <a:prstGeom prst="rect">
            <a:avLst/>
          </a:prstGeom>
          <a:noFill/>
        </p:spPr>
        <p:txBody>
          <a:bodyPr wrap="square" rtlCol="0">
            <a:spAutoFit/>
          </a:bodyPr>
          <a:lstStyle/>
          <a:p>
            <a:r>
              <a:rPr lang="en-US" sz="3600" dirty="0">
                <a:solidFill>
                  <a:schemeClr val="bg1"/>
                </a:solidFill>
              </a:rPr>
              <a:t>Acts 2.25, 27 ESV:  “For David says concerning him, ‘…</a:t>
            </a:r>
            <a:r>
              <a:rPr lang="en-US" sz="3600" b="1" dirty="0">
                <a:solidFill>
                  <a:srgbClr val="FFFF00"/>
                </a:solidFill>
              </a:rPr>
              <a:t>For you will not abandon my soul to Hades, or let your Holy One see corruption</a:t>
            </a:r>
            <a:r>
              <a:rPr lang="en-US" sz="3600" dirty="0">
                <a:solidFill>
                  <a:schemeClr val="bg1"/>
                </a:solidFill>
              </a:rPr>
              <a:t>...’”</a:t>
            </a:r>
          </a:p>
          <a:p>
            <a:endParaRPr lang="en-US" sz="3600" dirty="0">
              <a:solidFill>
                <a:schemeClr val="bg1"/>
              </a:solidFill>
            </a:endParaRPr>
          </a:p>
          <a:p>
            <a:r>
              <a:rPr lang="en-US" sz="3600" dirty="0">
                <a:solidFill>
                  <a:schemeClr val="bg1"/>
                </a:solidFill>
              </a:rPr>
              <a:t>Acts 2.30-32 ESV:  “Being therefore a prophet, and knowing that God had sworn with an oath to him that he would set one of his descendants on his throne, he foresaw and spoke </a:t>
            </a:r>
            <a:r>
              <a:rPr lang="en-US" sz="3600" b="1" dirty="0">
                <a:solidFill>
                  <a:srgbClr val="FFFF00"/>
                </a:solidFill>
              </a:rPr>
              <a:t>about the resurrection of the Christ, that he was not abandoned to Hades, nor did his flesh see corruption.  </a:t>
            </a:r>
            <a:r>
              <a:rPr lang="en-US" sz="3600" dirty="0">
                <a:solidFill>
                  <a:schemeClr val="bg1"/>
                </a:solidFill>
              </a:rPr>
              <a:t>This Jesus God raised up, and of that we all are witnesses.”</a:t>
            </a:r>
          </a:p>
        </p:txBody>
      </p:sp>
    </p:spTree>
    <p:extLst>
      <p:ext uri="{BB962C8B-B14F-4D97-AF65-F5344CB8AC3E}">
        <p14:creationId xmlns:p14="http://schemas.microsoft.com/office/powerpoint/2010/main" val="10562269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186309"/>
          </a:xfrm>
          <a:prstGeom prst="rect">
            <a:avLst/>
          </a:prstGeom>
          <a:noFill/>
        </p:spPr>
        <p:txBody>
          <a:bodyPr wrap="square" rtlCol="0">
            <a:spAutoFit/>
          </a:bodyPr>
          <a:lstStyle/>
          <a:p>
            <a:r>
              <a:rPr lang="en-US" sz="3600" dirty="0">
                <a:solidFill>
                  <a:schemeClr val="bg1"/>
                </a:solidFill>
              </a:rPr>
              <a:t>Acts 2.33-36 ESV: “</a:t>
            </a:r>
            <a:r>
              <a:rPr lang="en-US" sz="3600" b="1" dirty="0">
                <a:solidFill>
                  <a:srgbClr val="FFFF00"/>
                </a:solidFill>
              </a:rPr>
              <a:t>Being therefore exalted at the right hand of God</a:t>
            </a:r>
            <a:r>
              <a:rPr lang="en-US" sz="3600" dirty="0">
                <a:solidFill>
                  <a:schemeClr val="bg1"/>
                </a:solidFill>
              </a:rPr>
              <a:t>, and having received from the Father the promise of the Holy Spirit, he has poured out this that you yourselves are seeing and hearing.  For David did not ascend into the heavens, but he himself says, ‘The Lord said to my Lord, Sit at my right hand, until I make your enemies your footstool.’ Let all the house of Israel therefore know for certain that God has made him both Lord and Christ, this Jesus whom you crucified.”</a:t>
            </a:r>
          </a:p>
        </p:txBody>
      </p:sp>
    </p:spTree>
    <p:extLst>
      <p:ext uri="{BB962C8B-B14F-4D97-AF65-F5344CB8AC3E}">
        <p14:creationId xmlns:p14="http://schemas.microsoft.com/office/powerpoint/2010/main" val="23361547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8032968"/>
          </a:xfrm>
          <a:prstGeom prst="rect">
            <a:avLst/>
          </a:prstGeom>
          <a:noFill/>
        </p:spPr>
        <p:txBody>
          <a:bodyPr wrap="square" rtlCol="0">
            <a:spAutoFit/>
          </a:bodyPr>
          <a:lstStyle/>
          <a:p>
            <a:r>
              <a:rPr lang="en-US" sz="3600" dirty="0">
                <a:solidFill>
                  <a:schemeClr val="bg1"/>
                </a:solidFill>
              </a:rPr>
              <a:t>Acts 2.34-35 ESV: “For David did not ascend into the heavens, but he himself says,</a:t>
            </a:r>
          </a:p>
          <a:p>
            <a:endParaRPr lang="en-US" sz="2800" dirty="0">
              <a:solidFill>
                <a:schemeClr val="bg1"/>
              </a:solidFill>
            </a:endParaRPr>
          </a:p>
          <a:p>
            <a:r>
              <a:rPr lang="en-US" sz="3600" dirty="0">
                <a:solidFill>
                  <a:schemeClr val="bg1"/>
                </a:solidFill>
              </a:rPr>
              <a:t>Hebrew:	</a:t>
            </a:r>
            <a:r>
              <a:rPr lang="en-US" sz="3600" b="1" dirty="0">
                <a:solidFill>
                  <a:srgbClr val="FFFF00"/>
                </a:solidFill>
              </a:rPr>
              <a:t>Yahweh</a:t>
            </a:r>
            <a:r>
              <a:rPr lang="en-US" sz="3600" dirty="0">
                <a:solidFill>
                  <a:schemeClr val="bg1"/>
                </a:solidFill>
              </a:rPr>
              <a:t> 	said to 	</a:t>
            </a:r>
            <a:r>
              <a:rPr lang="en-US" sz="3600" b="1" dirty="0">
                <a:solidFill>
                  <a:srgbClr val="FFFF00"/>
                </a:solidFill>
              </a:rPr>
              <a:t>my</a:t>
            </a:r>
            <a:r>
              <a:rPr lang="en-US" sz="3600" dirty="0">
                <a:solidFill>
                  <a:schemeClr val="bg1"/>
                </a:solidFill>
              </a:rPr>
              <a:t> </a:t>
            </a:r>
            <a:r>
              <a:rPr lang="en-US" sz="3600" b="1" dirty="0">
                <a:solidFill>
                  <a:srgbClr val="FFFF00"/>
                </a:solidFill>
              </a:rPr>
              <a:t>Adonai</a:t>
            </a:r>
            <a:r>
              <a:rPr lang="en-US" sz="3600" dirty="0">
                <a:solidFill>
                  <a:schemeClr val="bg1"/>
                </a:solidFill>
              </a:rPr>
              <a:t> </a:t>
            </a:r>
          </a:p>
          <a:p>
            <a:endParaRPr lang="en-US" sz="3600" b="1" dirty="0">
              <a:solidFill>
                <a:srgbClr val="FFFF00"/>
              </a:solidFill>
            </a:endParaRPr>
          </a:p>
          <a:p>
            <a:r>
              <a:rPr lang="en-US" sz="3600" b="1" dirty="0">
                <a:solidFill>
                  <a:srgbClr val="FFFF00"/>
                </a:solidFill>
              </a:rPr>
              <a:t>			God’s name	  		my lord/master</a:t>
            </a:r>
          </a:p>
          <a:p>
            <a:endParaRPr lang="en-US" sz="2800" b="1" dirty="0">
              <a:solidFill>
                <a:srgbClr val="FFFF00"/>
              </a:solidFill>
            </a:endParaRPr>
          </a:p>
          <a:p>
            <a:r>
              <a:rPr lang="en-US" sz="3600" dirty="0">
                <a:solidFill>
                  <a:schemeClr val="bg1"/>
                </a:solidFill>
              </a:rPr>
              <a:t>Greek:  	</a:t>
            </a:r>
            <a:r>
              <a:rPr lang="en-US" sz="3600" b="1" dirty="0">
                <a:solidFill>
                  <a:srgbClr val="FFFF00"/>
                </a:solidFill>
              </a:rPr>
              <a:t>The</a:t>
            </a:r>
            <a:r>
              <a:rPr lang="en-US" sz="3600" dirty="0">
                <a:solidFill>
                  <a:schemeClr val="bg1"/>
                </a:solidFill>
              </a:rPr>
              <a:t> </a:t>
            </a:r>
            <a:r>
              <a:rPr lang="en-US" sz="3600" b="1" dirty="0">
                <a:solidFill>
                  <a:srgbClr val="FFFF00"/>
                </a:solidFill>
              </a:rPr>
              <a:t>Kurios	</a:t>
            </a:r>
            <a:r>
              <a:rPr lang="en-US" sz="3600" dirty="0">
                <a:solidFill>
                  <a:schemeClr val="bg1"/>
                </a:solidFill>
              </a:rPr>
              <a:t>said to </a:t>
            </a:r>
            <a:r>
              <a:rPr lang="en-US" sz="3600" b="1" dirty="0">
                <a:solidFill>
                  <a:srgbClr val="FFFF00"/>
                </a:solidFill>
              </a:rPr>
              <a:t>my</a:t>
            </a:r>
            <a:r>
              <a:rPr lang="en-US" sz="3600" dirty="0">
                <a:solidFill>
                  <a:schemeClr val="bg1"/>
                </a:solidFill>
              </a:rPr>
              <a:t> </a:t>
            </a:r>
            <a:r>
              <a:rPr lang="en-US" sz="3600" b="1" dirty="0">
                <a:solidFill>
                  <a:srgbClr val="FFFF00"/>
                </a:solidFill>
              </a:rPr>
              <a:t>Kurios</a:t>
            </a:r>
          </a:p>
          <a:p>
            <a:endParaRPr lang="en-US" sz="3600" b="1" dirty="0">
              <a:solidFill>
                <a:srgbClr val="FFFF00"/>
              </a:solidFill>
            </a:endParaRPr>
          </a:p>
          <a:p>
            <a:r>
              <a:rPr lang="en-US" sz="3600" b="1" dirty="0">
                <a:solidFill>
                  <a:srgbClr val="FFFF00"/>
                </a:solidFill>
              </a:rPr>
              <a:t>				The Lord					my Lord</a:t>
            </a:r>
          </a:p>
          <a:p>
            <a:endParaRPr lang="en-US" sz="2800" b="1" dirty="0">
              <a:solidFill>
                <a:srgbClr val="FFFF00"/>
              </a:solidFill>
            </a:endParaRPr>
          </a:p>
          <a:p>
            <a:r>
              <a:rPr lang="en-US" sz="3600" dirty="0">
                <a:solidFill>
                  <a:schemeClr val="bg1"/>
                </a:solidFill>
              </a:rPr>
              <a:t>Sit at my right hand, </a:t>
            </a:r>
          </a:p>
          <a:p>
            <a:r>
              <a:rPr lang="en-US" sz="3600" dirty="0">
                <a:solidFill>
                  <a:schemeClr val="bg1"/>
                </a:solidFill>
              </a:rPr>
              <a:t>until I make your enemies your footstool.’”</a:t>
            </a:r>
          </a:p>
          <a:p>
            <a:endParaRPr lang="en-US" sz="3600" dirty="0">
              <a:solidFill>
                <a:schemeClr val="bg1"/>
              </a:solidFill>
            </a:endParaRPr>
          </a:p>
          <a:p>
            <a:endParaRPr lang="en-US" sz="3600" dirty="0">
              <a:solidFill>
                <a:schemeClr val="bg1"/>
              </a:solidFill>
            </a:endParaRPr>
          </a:p>
        </p:txBody>
      </p:sp>
      <p:cxnSp>
        <p:nvCxnSpPr>
          <p:cNvPr id="4" name="Straight Arrow Connector 3">
            <a:extLst>
              <a:ext uri="{FF2B5EF4-FFF2-40B4-BE49-F238E27FC236}">
                <a16:creationId xmlns:a16="http://schemas.microsoft.com/office/drawing/2014/main" id="{24F31973-8C93-4347-B629-8E369119E0B5}"/>
              </a:ext>
            </a:extLst>
          </p:cNvPr>
          <p:cNvCxnSpPr>
            <a:cxnSpLocks/>
          </p:cNvCxnSpPr>
          <p:nvPr/>
        </p:nvCxnSpPr>
        <p:spPr>
          <a:xfrm>
            <a:off x="2625754" y="2114025"/>
            <a:ext cx="0" cy="6040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C104229-7631-46C6-9D19-41033DECBE23}"/>
              </a:ext>
            </a:extLst>
          </p:cNvPr>
          <p:cNvCxnSpPr>
            <a:cxnSpLocks/>
          </p:cNvCxnSpPr>
          <p:nvPr/>
        </p:nvCxnSpPr>
        <p:spPr>
          <a:xfrm>
            <a:off x="6477699" y="2114025"/>
            <a:ext cx="0" cy="6040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C42C292-EADB-42E1-8296-F63EB3D5BA78}"/>
              </a:ext>
            </a:extLst>
          </p:cNvPr>
          <p:cNvCxnSpPr>
            <a:cxnSpLocks/>
          </p:cNvCxnSpPr>
          <p:nvPr/>
        </p:nvCxnSpPr>
        <p:spPr>
          <a:xfrm>
            <a:off x="3172437" y="4204283"/>
            <a:ext cx="0" cy="6040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080741-625B-43B3-90E7-E75ED5CC99FA}"/>
              </a:ext>
            </a:extLst>
          </p:cNvPr>
          <p:cNvCxnSpPr>
            <a:cxnSpLocks/>
          </p:cNvCxnSpPr>
          <p:nvPr/>
        </p:nvCxnSpPr>
        <p:spPr>
          <a:xfrm>
            <a:off x="6712591" y="4204282"/>
            <a:ext cx="0" cy="60400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132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186309"/>
          </a:xfrm>
          <a:prstGeom prst="rect">
            <a:avLst/>
          </a:prstGeom>
          <a:noFill/>
        </p:spPr>
        <p:txBody>
          <a:bodyPr wrap="square" rtlCol="0">
            <a:spAutoFit/>
          </a:bodyPr>
          <a:lstStyle/>
          <a:p>
            <a:r>
              <a:rPr lang="en-US" sz="3600" dirty="0">
                <a:solidFill>
                  <a:schemeClr val="bg1"/>
                </a:solidFill>
              </a:rPr>
              <a:t>Acts 2.36 ESV: “Let all the house of Israel therefore know for certain that God has made him both </a:t>
            </a:r>
            <a:r>
              <a:rPr lang="en-US" sz="3600" b="1" dirty="0">
                <a:solidFill>
                  <a:srgbClr val="FFFF00"/>
                </a:solidFill>
              </a:rPr>
              <a:t>Lord</a:t>
            </a:r>
            <a:r>
              <a:rPr lang="en-US" sz="3600" dirty="0">
                <a:solidFill>
                  <a:schemeClr val="bg1"/>
                </a:solidFill>
              </a:rPr>
              <a:t> and Christ, this Jesus whom you crucified.”</a:t>
            </a:r>
          </a:p>
          <a:p>
            <a:endParaRPr lang="en-US" sz="3600" dirty="0">
              <a:solidFill>
                <a:schemeClr val="bg1"/>
              </a:solidFill>
            </a:endParaRPr>
          </a:p>
          <a:p>
            <a:r>
              <a:rPr lang="en-US" sz="3600" dirty="0">
                <a:solidFill>
                  <a:schemeClr val="bg1"/>
                </a:solidFill>
              </a:rPr>
              <a:t>Acts 2.21 ESV [quoting Joel]:  “‘And it shall come to pass that everyone who calls upon the name of the </a:t>
            </a:r>
            <a:r>
              <a:rPr lang="en-US" sz="3600" b="1" dirty="0">
                <a:solidFill>
                  <a:srgbClr val="FFFF00"/>
                </a:solidFill>
              </a:rPr>
              <a:t>Lord</a:t>
            </a:r>
            <a:r>
              <a:rPr lang="en-US" sz="3600" dirty="0">
                <a:solidFill>
                  <a:schemeClr val="bg1"/>
                </a:solidFill>
              </a:rPr>
              <a:t> shall be saved.’”</a:t>
            </a:r>
          </a:p>
          <a:p>
            <a:endParaRPr lang="en-US" sz="3600" dirty="0">
              <a:solidFill>
                <a:schemeClr val="bg1"/>
              </a:solidFill>
            </a:endParaRPr>
          </a:p>
          <a:p>
            <a:r>
              <a:rPr lang="en-US" sz="3600" b="1" dirty="0">
                <a:solidFill>
                  <a:srgbClr val="FFFF00"/>
                </a:solidFill>
              </a:rPr>
              <a:t>Yahweh</a:t>
            </a:r>
            <a:r>
              <a:rPr lang="en-US" sz="3600" dirty="0">
                <a:solidFill>
                  <a:schemeClr val="bg1"/>
                </a:solidFill>
              </a:rPr>
              <a:t> 							</a:t>
            </a:r>
            <a:r>
              <a:rPr lang="en-US" sz="3600" b="1" dirty="0">
                <a:solidFill>
                  <a:srgbClr val="FFFF00"/>
                </a:solidFill>
              </a:rPr>
              <a:t>Jesus</a:t>
            </a:r>
          </a:p>
          <a:p>
            <a:r>
              <a:rPr lang="en-US" sz="3600" dirty="0">
                <a:solidFill>
                  <a:schemeClr val="bg1"/>
                </a:solidFill>
              </a:rPr>
              <a:t>in Hebrew of Joel			in Peter’s argument</a:t>
            </a:r>
          </a:p>
        </p:txBody>
      </p:sp>
      <p:cxnSp>
        <p:nvCxnSpPr>
          <p:cNvPr id="4" name="Straight Arrow Connector 3">
            <a:extLst>
              <a:ext uri="{FF2B5EF4-FFF2-40B4-BE49-F238E27FC236}">
                <a16:creationId xmlns:a16="http://schemas.microsoft.com/office/drawing/2014/main" id="{60A8F7AB-27E1-4EC0-8126-95D854E8EA44}"/>
              </a:ext>
            </a:extLst>
          </p:cNvPr>
          <p:cNvCxnSpPr/>
          <p:nvPr/>
        </p:nvCxnSpPr>
        <p:spPr>
          <a:xfrm flipH="1">
            <a:off x="1065402" y="4513277"/>
            <a:ext cx="520117" cy="5033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559403C-FBB4-4807-9AEE-F6702371F312}"/>
              </a:ext>
            </a:extLst>
          </p:cNvPr>
          <p:cNvCxnSpPr>
            <a:cxnSpLocks/>
          </p:cNvCxnSpPr>
          <p:nvPr/>
        </p:nvCxnSpPr>
        <p:spPr>
          <a:xfrm>
            <a:off x="2023146" y="4513277"/>
            <a:ext cx="2397852" cy="69628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3873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5632311"/>
          </a:xfrm>
          <a:prstGeom prst="rect">
            <a:avLst/>
          </a:prstGeom>
          <a:noFill/>
        </p:spPr>
        <p:txBody>
          <a:bodyPr wrap="square" rtlCol="0">
            <a:spAutoFit/>
          </a:bodyPr>
          <a:lstStyle/>
          <a:p>
            <a:r>
              <a:rPr lang="en-US" sz="3600" dirty="0">
                <a:solidFill>
                  <a:schemeClr val="bg1"/>
                </a:solidFill>
              </a:rPr>
              <a:t>Romans 10.9, 13 ESV:  …if you confess with your mouth that Jesus is </a:t>
            </a:r>
            <a:r>
              <a:rPr lang="en-US" sz="3600" b="1" dirty="0">
                <a:solidFill>
                  <a:srgbClr val="FFFF00"/>
                </a:solidFill>
              </a:rPr>
              <a:t>Lord</a:t>
            </a:r>
            <a:r>
              <a:rPr lang="en-US" sz="3600" dirty="0">
                <a:solidFill>
                  <a:schemeClr val="bg1"/>
                </a:solidFill>
              </a:rPr>
              <a:t> and believe in your heart that God raised him from the dead, you will be saved…  For [quoting Joel], “everyone who calls on the name of the </a:t>
            </a:r>
            <a:r>
              <a:rPr lang="en-US" sz="3600" b="1" dirty="0">
                <a:solidFill>
                  <a:srgbClr val="FFFF00"/>
                </a:solidFill>
              </a:rPr>
              <a:t>Lord</a:t>
            </a:r>
            <a:r>
              <a:rPr lang="en-US" sz="3600" dirty="0">
                <a:solidFill>
                  <a:schemeClr val="bg1"/>
                </a:solidFill>
              </a:rPr>
              <a:t> will be saved.”</a:t>
            </a:r>
          </a:p>
          <a:p>
            <a:endParaRPr lang="en-US" sz="3600" dirty="0">
              <a:solidFill>
                <a:schemeClr val="bg1"/>
              </a:solidFill>
            </a:endParaRPr>
          </a:p>
          <a:p>
            <a:r>
              <a:rPr lang="en-US" sz="3600" b="1" dirty="0">
                <a:solidFill>
                  <a:srgbClr val="FFFF00"/>
                </a:solidFill>
              </a:rPr>
              <a:t>Yahweh</a:t>
            </a:r>
            <a:r>
              <a:rPr lang="en-US" sz="3600" dirty="0">
                <a:solidFill>
                  <a:schemeClr val="bg1"/>
                </a:solidFill>
              </a:rPr>
              <a:t> 							</a:t>
            </a:r>
            <a:r>
              <a:rPr lang="en-US" sz="3600" b="1" dirty="0">
                <a:solidFill>
                  <a:srgbClr val="FFFF00"/>
                </a:solidFill>
              </a:rPr>
              <a:t>Jesus</a:t>
            </a:r>
          </a:p>
          <a:p>
            <a:r>
              <a:rPr lang="en-US" sz="3600" dirty="0">
                <a:solidFill>
                  <a:schemeClr val="bg1"/>
                </a:solidFill>
              </a:rPr>
              <a:t>in Hebrew of Joel			in Paul’s argument</a:t>
            </a:r>
          </a:p>
          <a:p>
            <a:endParaRPr lang="en-US" sz="3600" dirty="0">
              <a:solidFill>
                <a:schemeClr val="bg1"/>
              </a:solidFill>
            </a:endParaRPr>
          </a:p>
        </p:txBody>
      </p:sp>
      <p:cxnSp>
        <p:nvCxnSpPr>
          <p:cNvPr id="4" name="Straight Arrow Connector 3">
            <a:extLst>
              <a:ext uri="{FF2B5EF4-FFF2-40B4-BE49-F238E27FC236}">
                <a16:creationId xmlns:a16="http://schemas.microsoft.com/office/drawing/2014/main" id="{60A8F7AB-27E1-4EC0-8126-95D854E8EA44}"/>
              </a:ext>
            </a:extLst>
          </p:cNvPr>
          <p:cNvCxnSpPr>
            <a:cxnSpLocks/>
          </p:cNvCxnSpPr>
          <p:nvPr/>
        </p:nvCxnSpPr>
        <p:spPr>
          <a:xfrm flipH="1">
            <a:off x="1803633" y="2816155"/>
            <a:ext cx="3691156" cy="1126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559403C-FBB4-4807-9AEE-F6702371F312}"/>
              </a:ext>
            </a:extLst>
          </p:cNvPr>
          <p:cNvCxnSpPr>
            <a:cxnSpLocks/>
          </p:cNvCxnSpPr>
          <p:nvPr/>
        </p:nvCxnSpPr>
        <p:spPr>
          <a:xfrm flipH="1">
            <a:off x="5251508" y="2816155"/>
            <a:ext cx="580239" cy="1126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7489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324808"/>
          </a:xfrm>
          <a:prstGeom prst="rect">
            <a:avLst/>
          </a:prstGeom>
          <a:noFill/>
        </p:spPr>
        <p:txBody>
          <a:bodyPr wrap="square" rtlCol="0">
            <a:spAutoFit/>
          </a:bodyPr>
          <a:lstStyle/>
          <a:p>
            <a:r>
              <a:rPr lang="en-US" sz="3600" dirty="0">
                <a:solidFill>
                  <a:schemeClr val="bg1"/>
                </a:solidFill>
              </a:rPr>
              <a:t>Acts 2.36 ESV: “Let all the house of Israel therefore know for certain that God has made him both Lord and Christ, this Jesus whom you crucified.”</a:t>
            </a:r>
          </a:p>
          <a:p>
            <a:endParaRPr lang="en-US" sz="3600" dirty="0">
              <a:solidFill>
                <a:schemeClr val="bg1"/>
              </a:solidFill>
            </a:endParaRPr>
          </a:p>
          <a:p>
            <a:r>
              <a:rPr lang="en-US" sz="3600" b="1" dirty="0">
                <a:solidFill>
                  <a:srgbClr val="FFFF00"/>
                </a:solidFill>
              </a:rPr>
              <a:t>Jesus the crucified Messiah </a:t>
            </a:r>
          </a:p>
          <a:p>
            <a:pPr>
              <a:spcBef>
                <a:spcPts val="1800"/>
              </a:spcBef>
            </a:pPr>
            <a:r>
              <a:rPr lang="en-US" sz="3600" b="1" dirty="0">
                <a:solidFill>
                  <a:srgbClr val="FFFF00"/>
                </a:solidFill>
              </a:rPr>
              <a:t>was resurrected, </a:t>
            </a:r>
          </a:p>
          <a:p>
            <a:pPr>
              <a:spcBef>
                <a:spcPts val="1800"/>
              </a:spcBef>
            </a:pPr>
            <a:r>
              <a:rPr lang="en-US" sz="3600" b="1" dirty="0">
                <a:solidFill>
                  <a:srgbClr val="FFFF00"/>
                </a:solidFill>
              </a:rPr>
              <a:t>ascended to God the Father’s right hand, and </a:t>
            </a:r>
          </a:p>
          <a:p>
            <a:pPr>
              <a:spcBef>
                <a:spcPts val="1800"/>
              </a:spcBef>
            </a:pPr>
            <a:r>
              <a:rPr lang="en-US" sz="3600" b="1" dirty="0">
                <a:solidFill>
                  <a:srgbClr val="FFFF00"/>
                </a:solidFill>
              </a:rPr>
              <a:t>then sent the Holy Spirit to fulfill his promise.</a:t>
            </a:r>
          </a:p>
          <a:p>
            <a:endParaRPr lang="en-US" sz="3600" dirty="0">
              <a:solidFill>
                <a:schemeClr val="bg1"/>
              </a:solidFill>
            </a:endParaRPr>
          </a:p>
        </p:txBody>
      </p:sp>
    </p:spTree>
    <p:extLst>
      <p:ext uri="{BB962C8B-B14F-4D97-AF65-F5344CB8AC3E}">
        <p14:creationId xmlns:p14="http://schemas.microsoft.com/office/powerpoint/2010/main" val="394325547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986528"/>
          </a:xfrm>
          <a:prstGeom prst="rect">
            <a:avLst/>
          </a:prstGeom>
          <a:noFill/>
        </p:spPr>
        <p:txBody>
          <a:bodyPr wrap="square" rtlCol="0">
            <a:spAutoFit/>
          </a:bodyPr>
          <a:lstStyle/>
          <a:p>
            <a:r>
              <a:rPr lang="en-US" sz="3200" dirty="0">
                <a:solidFill>
                  <a:schemeClr val="bg1"/>
                </a:solidFill>
              </a:rPr>
              <a:t>Acts 2.37-41 ESV:  </a:t>
            </a:r>
            <a:r>
              <a:rPr lang="en-US" sz="3200" b="1" dirty="0">
                <a:solidFill>
                  <a:srgbClr val="FFFF00"/>
                </a:solidFill>
              </a:rPr>
              <a:t>Now when they heard this they were cut to the heart, and said to Peter and the rest of the apostles, “Brothers, what shall we do?”  </a:t>
            </a:r>
            <a:r>
              <a:rPr lang="en-US" sz="3200" dirty="0">
                <a:solidFill>
                  <a:schemeClr val="bg1"/>
                </a:solidFill>
              </a:rPr>
              <a:t>And Peter said to them, “Repent and be baptized every one of you in the name of Jesus Christ for the forgiveness of your sins, and you will receive the gift of the Holy Spirit.  For the promise is for you 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p:txBody>
      </p:sp>
    </p:spTree>
    <p:extLst>
      <p:ext uri="{BB962C8B-B14F-4D97-AF65-F5344CB8AC3E}">
        <p14:creationId xmlns:p14="http://schemas.microsoft.com/office/powerpoint/2010/main" val="13372168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370975"/>
          </a:xfrm>
          <a:prstGeom prst="rect">
            <a:avLst/>
          </a:prstGeom>
          <a:noFill/>
        </p:spPr>
        <p:txBody>
          <a:bodyPr wrap="square" rtlCol="0">
            <a:spAutoFit/>
          </a:bodyPr>
          <a:lstStyle/>
          <a:p>
            <a:r>
              <a:rPr lang="en-US" sz="3400" dirty="0">
                <a:solidFill>
                  <a:schemeClr val="bg1"/>
                </a:solidFill>
              </a:rPr>
              <a:t>Acts 2.38-41 ESV:  </a:t>
            </a:r>
            <a:r>
              <a:rPr lang="en-US" sz="3400" b="1" dirty="0">
                <a:solidFill>
                  <a:srgbClr val="FFFF00"/>
                </a:solidFill>
              </a:rPr>
              <a:t>And Peter said to them, “</a:t>
            </a:r>
            <a:r>
              <a:rPr lang="en-US" sz="3400" b="1" u="sng" dirty="0">
                <a:solidFill>
                  <a:srgbClr val="FFFF00"/>
                </a:solidFill>
              </a:rPr>
              <a:t>Repent</a:t>
            </a:r>
            <a:r>
              <a:rPr lang="en-US" sz="3400" b="1" dirty="0">
                <a:solidFill>
                  <a:srgbClr val="FFFF00"/>
                </a:solidFill>
              </a:rPr>
              <a:t> and </a:t>
            </a:r>
            <a:r>
              <a:rPr lang="en-US" sz="3400" b="1" u="sng" dirty="0">
                <a:solidFill>
                  <a:srgbClr val="FFFF00"/>
                </a:solidFill>
              </a:rPr>
              <a:t>be baptized</a:t>
            </a:r>
            <a:r>
              <a:rPr lang="en-US" sz="3400" b="1" dirty="0">
                <a:solidFill>
                  <a:srgbClr val="FFFF00"/>
                </a:solidFill>
              </a:rPr>
              <a:t> every one of you in the name of Jesus Christ for the forgiveness of your sins</a:t>
            </a:r>
            <a:r>
              <a:rPr lang="en-US" sz="3400" dirty="0">
                <a:solidFill>
                  <a:schemeClr val="bg1"/>
                </a:solidFill>
              </a:rPr>
              <a:t>, and you will receive the gift of the Holy Spirit.  For the promise is for you 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p:txBody>
      </p:sp>
    </p:spTree>
    <p:extLst>
      <p:ext uri="{BB962C8B-B14F-4D97-AF65-F5344CB8AC3E}">
        <p14:creationId xmlns:p14="http://schemas.microsoft.com/office/powerpoint/2010/main" val="41517184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370975"/>
          </a:xfrm>
          <a:prstGeom prst="rect">
            <a:avLst/>
          </a:prstGeom>
          <a:noFill/>
        </p:spPr>
        <p:txBody>
          <a:bodyPr wrap="square" rtlCol="0">
            <a:spAutoFit/>
          </a:bodyPr>
          <a:lstStyle/>
          <a:p>
            <a:r>
              <a:rPr lang="en-US" sz="3400" dirty="0">
                <a:solidFill>
                  <a:schemeClr val="bg1"/>
                </a:solidFill>
              </a:rPr>
              <a:t>Acts 2.38-41 ESV:  And Peter said to them, “Repent and be baptized every one of you in the name of Jesus Christ for the forgiveness of your sins, and </a:t>
            </a:r>
            <a:r>
              <a:rPr lang="en-US" sz="3400" b="1" dirty="0">
                <a:solidFill>
                  <a:srgbClr val="FFFF00"/>
                </a:solidFill>
              </a:rPr>
              <a:t>you will receive the gift of the Holy Spirit.  For the promise is for you </a:t>
            </a:r>
            <a:r>
              <a:rPr lang="en-US" sz="3400" dirty="0">
                <a:solidFill>
                  <a:schemeClr val="bg1"/>
                </a:solidFill>
              </a:rPr>
              <a:t>and for your children and for all who are far off, everyone whom the Lord our God calls to himself.”  And with many other words he bore witness and continued to exhort them, saying, “Save yourselves from this crooked generation.”  So those who received his word were baptized, and there were added that day about three thousand souls.</a:t>
            </a:r>
          </a:p>
        </p:txBody>
      </p:sp>
    </p:spTree>
    <p:extLst>
      <p:ext uri="{BB962C8B-B14F-4D97-AF65-F5344CB8AC3E}">
        <p14:creationId xmlns:p14="http://schemas.microsoft.com/office/powerpoint/2010/main" val="19059856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69E90-CA0A-4B5E-A1AF-94CEE91A3BA7}"/>
              </a:ext>
            </a:extLst>
          </p:cNvPr>
          <p:cNvPicPr>
            <a:picLocks noChangeAspect="1"/>
          </p:cNvPicPr>
          <p:nvPr/>
        </p:nvPicPr>
        <p:blipFill rotWithShape="1">
          <a:blip r:embed="rId2">
            <a:extLst>
              <a:ext uri="{28A0092B-C50C-407E-A947-70E740481C1C}">
                <a14:useLocalDpi xmlns:a14="http://schemas.microsoft.com/office/drawing/2010/main" val="0"/>
              </a:ext>
            </a:extLst>
          </a:blip>
          <a:srcRect t="4" b="38082"/>
          <a:stretch/>
        </p:blipFill>
        <p:spPr>
          <a:xfrm>
            <a:off x="-2803" y="3383280"/>
            <a:ext cx="9146803" cy="3474720"/>
          </a:xfrm>
          <a:prstGeom prst="rect">
            <a:avLst/>
          </a:prstGeom>
        </p:spPr>
      </p:pic>
      <p:sp>
        <p:nvSpPr>
          <p:cNvPr id="3" name="TextBox 2">
            <a:extLst>
              <a:ext uri="{FF2B5EF4-FFF2-40B4-BE49-F238E27FC236}">
                <a16:creationId xmlns:a16="http://schemas.microsoft.com/office/drawing/2014/main" id="{29B66345-B63C-4973-B831-BCBB1FF8C402}"/>
              </a:ext>
            </a:extLst>
          </p:cNvPr>
          <p:cNvSpPr txBox="1"/>
          <p:nvPr/>
        </p:nvSpPr>
        <p:spPr>
          <a:xfrm>
            <a:off x="0" y="0"/>
            <a:ext cx="9144000" cy="3416320"/>
          </a:xfrm>
          <a:prstGeom prst="rect">
            <a:avLst/>
          </a:prstGeom>
          <a:noFill/>
        </p:spPr>
        <p:txBody>
          <a:bodyPr wrap="square" rtlCol="0">
            <a:spAutoFit/>
          </a:bodyPr>
          <a:lstStyle/>
          <a:p>
            <a:r>
              <a:rPr lang="en-US" sz="3600" dirty="0">
                <a:solidFill>
                  <a:schemeClr val="bg1"/>
                </a:solidFill>
              </a:rPr>
              <a:t>Acts 2.40-41 ESV:  And with many other words he bore witness and continued to exhort them, saying, “</a:t>
            </a:r>
            <a:r>
              <a:rPr lang="en-US" sz="3600" b="1" dirty="0">
                <a:solidFill>
                  <a:srgbClr val="FFFF00"/>
                </a:solidFill>
              </a:rPr>
              <a:t>Save yourselves from this crooked generation</a:t>
            </a:r>
            <a:r>
              <a:rPr lang="en-US" sz="3600" dirty="0">
                <a:solidFill>
                  <a:schemeClr val="bg1"/>
                </a:solidFill>
              </a:rPr>
              <a:t>.”  So those who received his word were baptized, and there were added that day about three thousand souls.</a:t>
            </a:r>
          </a:p>
        </p:txBody>
      </p:sp>
    </p:spTree>
    <p:extLst>
      <p:ext uri="{BB962C8B-B14F-4D97-AF65-F5344CB8AC3E}">
        <p14:creationId xmlns:p14="http://schemas.microsoft.com/office/powerpoint/2010/main" val="18387990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D2A7-EA9D-44FC-80A4-219362F1F5AE}"/>
              </a:ext>
            </a:extLst>
          </p:cNvPr>
          <p:cNvPicPr>
            <a:picLocks noChangeAspect="1"/>
          </p:cNvPicPr>
          <p:nvPr/>
        </p:nvPicPr>
        <p:blipFill rotWithShape="1">
          <a:blip r:embed="rId2"/>
          <a:srcRect l="10739" r="-1"/>
          <a:stretch/>
        </p:blipFill>
        <p:spPr>
          <a:xfrm>
            <a:off x="0" y="0"/>
            <a:ext cx="9144000" cy="6858000"/>
          </a:xfrm>
          <a:prstGeom prst="rect">
            <a:avLst/>
          </a:prstGeom>
        </p:spPr>
      </p:pic>
      <p:sp>
        <p:nvSpPr>
          <p:cNvPr id="5" name="TextBox 4">
            <a:extLst>
              <a:ext uri="{FF2B5EF4-FFF2-40B4-BE49-F238E27FC236}">
                <a16:creationId xmlns:a16="http://schemas.microsoft.com/office/drawing/2014/main" id="{5CD91FF9-D9E9-4E47-A765-0CB317B2DBA8}"/>
              </a:ext>
            </a:extLst>
          </p:cNvPr>
          <p:cNvSpPr txBox="1"/>
          <p:nvPr/>
        </p:nvSpPr>
        <p:spPr>
          <a:xfrm>
            <a:off x="0" y="6396335"/>
            <a:ext cx="9144000" cy="461665"/>
          </a:xfrm>
          <a:prstGeom prst="rect">
            <a:avLst/>
          </a:prstGeom>
          <a:noFill/>
        </p:spPr>
        <p:txBody>
          <a:bodyPr wrap="square" rtlCol="0">
            <a:spAutoFit/>
          </a:bodyPr>
          <a:lstStyle/>
          <a:p>
            <a:pPr algn="r"/>
            <a:r>
              <a:rPr lang="en-US" sz="2400" b="1" dirty="0"/>
              <a:t>image © Todd Bolen / BiblePlaces.com </a:t>
            </a:r>
          </a:p>
        </p:txBody>
      </p:sp>
      <p:sp>
        <p:nvSpPr>
          <p:cNvPr id="6" name="TextBox 5">
            <a:extLst>
              <a:ext uri="{FF2B5EF4-FFF2-40B4-BE49-F238E27FC236}">
                <a16:creationId xmlns:a16="http://schemas.microsoft.com/office/drawing/2014/main" id="{154C8531-42C1-453A-8DDF-B9AB64EC27F1}"/>
              </a:ext>
            </a:extLst>
          </p:cNvPr>
          <p:cNvSpPr txBox="1"/>
          <p:nvPr/>
        </p:nvSpPr>
        <p:spPr>
          <a:xfrm>
            <a:off x="0" y="0"/>
            <a:ext cx="9144000" cy="1200329"/>
          </a:xfrm>
          <a:prstGeom prst="rect">
            <a:avLst/>
          </a:prstGeom>
          <a:solidFill>
            <a:schemeClr val="accent1">
              <a:lumMod val="75000"/>
              <a:alpha val="60000"/>
            </a:schemeClr>
          </a:solidFill>
        </p:spPr>
        <p:txBody>
          <a:bodyPr wrap="square" rtlCol="0">
            <a:spAutoFit/>
          </a:bodyPr>
          <a:lstStyle/>
          <a:p>
            <a:r>
              <a:rPr lang="en-US" sz="3600" dirty="0">
                <a:solidFill>
                  <a:schemeClr val="bg1"/>
                </a:solidFill>
              </a:rPr>
              <a:t>Acts 2.1 ESV:  When the day of Pentecost arrived, they were all together in one place.</a:t>
            </a:r>
          </a:p>
        </p:txBody>
      </p:sp>
    </p:spTree>
    <p:extLst>
      <p:ext uri="{BB962C8B-B14F-4D97-AF65-F5344CB8AC3E}">
        <p14:creationId xmlns:p14="http://schemas.microsoft.com/office/powerpoint/2010/main" val="23803852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3416320"/>
          </a:xfrm>
          <a:prstGeom prst="rect">
            <a:avLst/>
          </a:prstGeom>
          <a:noFill/>
        </p:spPr>
        <p:txBody>
          <a:bodyPr wrap="square" rtlCol="0">
            <a:spAutoFit/>
          </a:bodyPr>
          <a:lstStyle/>
          <a:p>
            <a:r>
              <a:rPr lang="en-US" sz="3600" dirty="0">
                <a:solidFill>
                  <a:schemeClr val="bg1"/>
                </a:solidFill>
              </a:rPr>
              <a:t>Acts 2.40-41 ESV:  And with many other words he bore witness and continued to exhort them, saying, “Save yourselves from this crooked generation.”  So </a:t>
            </a:r>
            <a:r>
              <a:rPr lang="en-US" sz="3600" b="1" dirty="0">
                <a:solidFill>
                  <a:srgbClr val="FFFF00"/>
                </a:solidFill>
              </a:rPr>
              <a:t>those who received his word were baptized, and there were added that day about three thousand souls.</a:t>
            </a:r>
          </a:p>
        </p:txBody>
      </p:sp>
      <p:pic>
        <p:nvPicPr>
          <p:cNvPr id="5" name="Picture 4">
            <a:extLst>
              <a:ext uri="{FF2B5EF4-FFF2-40B4-BE49-F238E27FC236}">
                <a16:creationId xmlns:a16="http://schemas.microsoft.com/office/drawing/2014/main" id="{142BA9ED-CCAC-4D55-8616-CF20EF105D0F}"/>
              </a:ext>
            </a:extLst>
          </p:cNvPr>
          <p:cNvPicPr>
            <a:picLocks noChangeAspect="1"/>
          </p:cNvPicPr>
          <p:nvPr/>
        </p:nvPicPr>
        <p:blipFill rotWithShape="1">
          <a:blip r:embed="rId2">
            <a:extLst>
              <a:ext uri="{28A0092B-C50C-407E-A947-70E740481C1C}">
                <a14:useLocalDpi xmlns:a14="http://schemas.microsoft.com/office/drawing/2010/main" val="0"/>
              </a:ext>
            </a:extLst>
          </a:blip>
          <a:srcRect t="4" b="38082"/>
          <a:stretch/>
        </p:blipFill>
        <p:spPr>
          <a:xfrm>
            <a:off x="-2803" y="3383280"/>
            <a:ext cx="9146803" cy="3474720"/>
          </a:xfrm>
          <a:prstGeom prst="rect">
            <a:avLst/>
          </a:prstGeom>
        </p:spPr>
      </p:pic>
    </p:spTree>
    <p:extLst>
      <p:ext uri="{BB962C8B-B14F-4D97-AF65-F5344CB8AC3E}">
        <p14:creationId xmlns:p14="http://schemas.microsoft.com/office/powerpoint/2010/main" val="273537049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D2A7-EA9D-44FC-80A4-219362F1F5AE}"/>
              </a:ext>
            </a:extLst>
          </p:cNvPr>
          <p:cNvPicPr>
            <a:picLocks noChangeAspect="1"/>
          </p:cNvPicPr>
          <p:nvPr/>
        </p:nvPicPr>
        <p:blipFill rotWithShape="1">
          <a:blip r:embed="rId2"/>
          <a:srcRect l="10739" r="-1"/>
          <a:stretch/>
        </p:blipFill>
        <p:spPr>
          <a:xfrm>
            <a:off x="0" y="0"/>
            <a:ext cx="9144000" cy="6858000"/>
          </a:xfrm>
          <a:prstGeom prst="rect">
            <a:avLst/>
          </a:prstGeom>
        </p:spPr>
      </p:pic>
      <p:sp>
        <p:nvSpPr>
          <p:cNvPr id="5" name="TextBox 4">
            <a:extLst>
              <a:ext uri="{FF2B5EF4-FFF2-40B4-BE49-F238E27FC236}">
                <a16:creationId xmlns:a16="http://schemas.microsoft.com/office/drawing/2014/main" id="{5CD91FF9-D9E9-4E47-A765-0CB317B2DBA8}"/>
              </a:ext>
            </a:extLst>
          </p:cNvPr>
          <p:cNvSpPr txBox="1"/>
          <p:nvPr/>
        </p:nvSpPr>
        <p:spPr>
          <a:xfrm>
            <a:off x="0" y="6396335"/>
            <a:ext cx="9144000" cy="461665"/>
          </a:xfrm>
          <a:prstGeom prst="rect">
            <a:avLst/>
          </a:prstGeom>
          <a:noFill/>
        </p:spPr>
        <p:txBody>
          <a:bodyPr wrap="square" rtlCol="0">
            <a:spAutoFit/>
          </a:bodyPr>
          <a:lstStyle/>
          <a:p>
            <a:pPr algn="r"/>
            <a:r>
              <a:rPr lang="en-US" sz="2400" b="1" dirty="0"/>
              <a:t>image © Todd Bolen / BiblePlaces.com </a:t>
            </a:r>
          </a:p>
        </p:txBody>
      </p:sp>
      <p:sp>
        <p:nvSpPr>
          <p:cNvPr id="2" name="TextBox 1">
            <a:extLst>
              <a:ext uri="{FF2B5EF4-FFF2-40B4-BE49-F238E27FC236}">
                <a16:creationId xmlns:a16="http://schemas.microsoft.com/office/drawing/2014/main" id="{268B9495-730A-4E75-80E9-BE204230F4CD}"/>
              </a:ext>
            </a:extLst>
          </p:cNvPr>
          <p:cNvSpPr txBox="1"/>
          <p:nvPr/>
        </p:nvSpPr>
        <p:spPr>
          <a:xfrm>
            <a:off x="1" y="0"/>
            <a:ext cx="9144000" cy="646331"/>
          </a:xfrm>
          <a:prstGeom prst="rect">
            <a:avLst/>
          </a:prstGeom>
          <a:solidFill>
            <a:schemeClr val="accent1">
              <a:lumMod val="75000"/>
              <a:alpha val="80000"/>
            </a:schemeClr>
          </a:solidFill>
        </p:spPr>
        <p:txBody>
          <a:bodyPr wrap="square" rtlCol="0">
            <a:spAutoFit/>
          </a:bodyPr>
          <a:lstStyle/>
          <a:p>
            <a:pPr algn="ctr"/>
            <a:r>
              <a:rPr lang="en-US" sz="3600" b="1" dirty="0">
                <a:solidFill>
                  <a:schemeClr val="bg1"/>
                </a:solidFill>
              </a:rPr>
              <a:t>5-day devotion:  </a:t>
            </a:r>
            <a:r>
              <a:rPr lang="en-US" sz="3600" b="1" dirty="0">
                <a:solidFill>
                  <a:srgbClr val="FFFF00"/>
                </a:solidFill>
              </a:rPr>
              <a:t>www.groben.com</a:t>
            </a:r>
          </a:p>
        </p:txBody>
      </p:sp>
    </p:spTree>
    <p:extLst>
      <p:ext uri="{BB962C8B-B14F-4D97-AF65-F5344CB8AC3E}">
        <p14:creationId xmlns:p14="http://schemas.microsoft.com/office/powerpoint/2010/main" val="40155332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D2A7-EA9D-44FC-80A4-219362F1F5AE}"/>
              </a:ext>
            </a:extLst>
          </p:cNvPr>
          <p:cNvPicPr>
            <a:picLocks noChangeAspect="1"/>
          </p:cNvPicPr>
          <p:nvPr/>
        </p:nvPicPr>
        <p:blipFill rotWithShape="1">
          <a:blip r:embed="rId2"/>
          <a:srcRect l="10739" r="-1"/>
          <a:stretch/>
        </p:blipFill>
        <p:spPr>
          <a:xfrm>
            <a:off x="0" y="0"/>
            <a:ext cx="9144000" cy="6858000"/>
          </a:xfrm>
          <a:prstGeom prst="rect">
            <a:avLst/>
          </a:prstGeom>
        </p:spPr>
      </p:pic>
      <p:sp>
        <p:nvSpPr>
          <p:cNvPr id="5" name="TextBox 4">
            <a:extLst>
              <a:ext uri="{FF2B5EF4-FFF2-40B4-BE49-F238E27FC236}">
                <a16:creationId xmlns:a16="http://schemas.microsoft.com/office/drawing/2014/main" id="{5CD91FF9-D9E9-4E47-A765-0CB317B2DBA8}"/>
              </a:ext>
            </a:extLst>
          </p:cNvPr>
          <p:cNvSpPr txBox="1"/>
          <p:nvPr/>
        </p:nvSpPr>
        <p:spPr>
          <a:xfrm>
            <a:off x="0" y="0"/>
            <a:ext cx="9144000" cy="461665"/>
          </a:xfrm>
          <a:prstGeom prst="rect">
            <a:avLst/>
          </a:prstGeom>
          <a:noFill/>
        </p:spPr>
        <p:txBody>
          <a:bodyPr wrap="square" rtlCol="0">
            <a:spAutoFit/>
          </a:bodyPr>
          <a:lstStyle/>
          <a:p>
            <a:pPr algn="r"/>
            <a:r>
              <a:rPr lang="en-US" sz="2400" b="1" dirty="0"/>
              <a:t>image © Todd Bolen / BiblePlaces.com </a:t>
            </a:r>
          </a:p>
        </p:txBody>
      </p:sp>
      <p:sp>
        <p:nvSpPr>
          <p:cNvPr id="6" name="TextBox 5">
            <a:extLst>
              <a:ext uri="{FF2B5EF4-FFF2-40B4-BE49-F238E27FC236}">
                <a16:creationId xmlns:a16="http://schemas.microsoft.com/office/drawing/2014/main" id="{154C8531-42C1-453A-8DDF-B9AB64EC27F1}"/>
              </a:ext>
            </a:extLst>
          </p:cNvPr>
          <p:cNvSpPr txBox="1"/>
          <p:nvPr/>
        </p:nvSpPr>
        <p:spPr>
          <a:xfrm>
            <a:off x="0" y="2333685"/>
            <a:ext cx="9144000" cy="4524315"/>
          </a:xfrm>
          <a:prstGeom prst="rect">
            <a:avLst/>
          </a:prstGeom>
          <a:solidFill>
            <a:schemeClr val="accent1">
              <a:lumMod val="75000"/>
              <a:alpha val="80000"/>
            </a:schemeClr>
          </a:solidFill>
        </p:spPr>
        <p:txBody>
          <a:bodyPr wrap="square" rtlCol="0">
            <a:spAutoFit/>
          </a:bodyPr>
          <a:lstStyle/>
          <a:p>
            <a:r>
              <a:rPr lang="en-US" sz="3600" dirty="0">
                <a:solidFill>
                  <a:schemeClr val="bg1"/>
                </a:solidFill>
              </a:rPr>
              <a:t>Acts 2.2-4 ESV:  And suddenly there came from heaven a sound like a mighty rushing wind, and it filled the entire house where they were sitting.  And divided tongues as of fire appeared to them and rested on each one of them.  And they were all filled with the Holy Spirit and began to speak in other tongues as the Spirit gave them utterance.</a:t>
            </a:r>
          </a:p>
        </p:txBody>
      </p:sp>
    </p:spTree>
    <p:extLst>
      <p:ext uri="{BB962C8B-B14F-4D97-AF65-F5344CB8AC3E}">
        <p14:creationId xmlns:p14="http://schemas.microsoft.com/office/powerpoint/2010/main" val="34165693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D7D14A-D754-466F-8800-711C4AAB97E3}"/>
              </a:ext>
            </a:extLst>
          </p:cNvPr>
          <p:cNvPicPr>
            <a:picLocks noChangeAspect="1"/>
          </p:cNvPicPr>
          <p:nvPr/>
        </p:nvPicPr>
        <p:blipFill rotWithShape="1">
          <a:blip r:embed="rId2"/>
          <a:srcRect l="10739" r="-1"/>
          <a:stretch/>
        </p:blipFill>
        <p:spPr>
          <a:xfrm>
            <a:off x="0" y="0"/>
            <a:ext cx="9144000" cy="6858000"/>
          </a:xfrm>
          <a:prstGeom prst="rect">
            <a:avLst/>
          </a:prstGeom>
        </p:spPr>
      </p:pic>
      <p:sp>
        <p:nvSpPr>
          <p:cNvPr id="3" name="TextBox 2">
            <a:extLst>
              <a:ext uri="{FF2B5EF4-FFF2-40B4-BE49-F238E27FC236}">
                <a16:creationId xmlns:a16="http://schemas.microsoft.com/office/drawing/2014/main" id="{29B66345-B63C-4973-B831-BCBB1FF8C402}"/>
              </a:ext>
            </a:extLst>
          </p:cNvPr>
          <p:cNvSpPr txBox="1"/>
          <p:nvPr/>
        </p:nvSpPr>
        <p:spPr>
          <a:xfrm>
            <a:off x="0" y="0"/>
            <a:ext cx="9144000" cy="4524315"/>
          </a:xfrm>
          <a:prstGeom prst="rect">
            <a:avLst/>
          </a:prstGeom>
          <a:solidFill>
            <a:schemeClr val="accent1">
              <a:lumMod val="75000"/>
              <a:alpha val="80000"/>
            </a:schemeClr>
          </a:solidFill>
        </p:spPr>
        <p:txBody>
          <a:bodyPr wrap="square" rtlCol="0">
            <a:spAutoFit/>
          </a:bodyPr>
          <a:lstStyle/>
          <a:p>
            <a:r>
              <a:rPr lang="en-US" sz="3600" dirty="0">
                <a:solidFill>
                  <a:schemeClr val="bg1"/>
                </a:solidFill>
              </a:rPr>
              <a:t>Acts 2:5-7 ESV:  Now there were dwelling in Jerusalem Jews, devout men from every nation under heaven.  And at this sound the multitude came together, and they were bewildered, because each one was hearing them speak in his own language. And they were amazed and astonished, saying, “Are not all these who are speaking Galileans? </a:t>
            </a:r>
          </a:p>
        </p:txBody>
      </p:sp>
      <p:sp>
        <p:nvSpPr>
          <p:cNvPr id="5" name="TextBox 4">
            <a:extLst>
              <a:ext uri="{FF2B5EF4-FFF2-40B4-BE49-F238E27FC236}">
                <a16:creationId xmlns:a16="http://schemas.microsoft.com/office/drawing/2014/main" id="{FDE53FF4-2382-4FA6-AC81-ECEEAA0F260E}"/>
              </a:ext>
            </a:extLst>
          </p:cNvPr>
          <p:cNvSpPr txBox="1"/>
          <p:nvPr/>
        </p:nvSpPr>
        <p:spPr>
          <a:xfrm>
            <a:off x="0" y="6396335"/>
            <a:ext cx="9144000" cy="461665"/>
          </a:xfrm>
          <a:prstGeom prst="rect">
            <a:avLst/>
          </a:prstGeom>
          <a:noFill/>
        </p:spPr>
        <p:txBody>
          <a:bodyPr wrap="square" rtlCol="0">
            <a:spAutoFit/>
          </a:bodyPr>
          <a:lstStyle/>
          <a:p>
            <a:pPr algn="r"/>
            <a:r>
              <a:rPr lang="en-US" sz="2400" b="1" dirty="0"/>
              <a:t>image © Todd Bolen / BiblePlaces.com </a:t>
            </a:r>
          </a:p>
        </p:txBody>
      </p:sp>
    </p:spTree>
    <p:extLst>
      <p:ext uri="{BB962C8B-B14F-4D97-AF65-F5344CB8AC3E}">
        <p14:creationId xmlns:p14="http://schemas.microsoft.com/office/powerpoint/2010/main" val="4004149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6370975"/>
          </a:xfrm>
          <a:prstGeom prst="rect">
            <a:avLst/>
          </a:prstGeom>
          <a:noFill/>
        </p:spPr>
        <p:txBody>
          <a:bodyPr wrap="square" rtlCol="0">
            <a:spAutoFit/>
          </a:bodyPr>
          <a:lstStyle/>
          <a:p>
            <a:r>
              <a:rPr lang="en-US" sz="3400" dirty="0">
                <a:solidFill>
                  <a:schemeClr val="bg1"/>
                </a:solidFill>
              </a:rPr>
              <a:t>Acts 2.8-13 ESV:  And how is it that we hear, each of us in his own native language?  Parthians and Medes and Elamites and residents of Mesopotamia, Judea and Cappadocia, Pontus and Asia, Phrygia and Pamphylia, Egypt and the parts of Libya belonging to Cyrene, and visitors from Rome, both Jews and proselytes, Cretans and Arabians—we hear them telling in our own tongues the mighty works of God.”  And all were amazed and perplexed, saying to one another, “What does this mean?”  But others mocking said, “They are filled with new wine.”</a:t>
            </a:r>
          </a:p>
        </p:txBody>
      </p:sp>
    </p:spTree>
    <p:extLst>
      <p:ext uri="{BB962C8B-B14F-4D97-AF65-F5344CB8AC3E}">
        <p14:creationId xmlns:p14="http://schemas.microsoft.com/office/powerpoint/2010/main" val="30318515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73FB1-A7D4-4493-BE4C-C1C403F936BE}"/>
              </a:ext>
            </a:extLst>
          </p:cNvPr>
          <p:cNvPicPr>
            <a:picLocks noChangeAspect="1"/>
          </p:cNvPicPr>
          <p:nvPr/>
        </p:nvPicPr>
        <p:blipFill rotWithShape="1">
          <a:blip r:embed="rId2">
            <a:extLst>
              <a:ext uri="{28A0092B-C50C-407E-A947-70E740481C1C}">
                <a14:useLocalDpi xmlns:a14="http://schemas.microsoft.com/office/drawing/2010/main" val="0"/>
              </a:ext>
            </a:extLst>
          </a:blip>
          <a:srcRect b="14667"/>
          <a:stretch/>
        </p:blipFill>
        <p:spPr>
          <a:xfrm>
            <a:off x="0" y="-1"/>
            <a:ext cx="9136136" cy="5847127"/>
          </a:xfrm>
          <a:prstGeom prst="rect">
            <a:avLst/>
          </a:prstGeom>
        </p:spPr>
      </p:pic>
      <p:sp>
        <p:nvSpPr>
          <p:cNvPr id="5" name="TextBox 4">
            <a:extLst>
              <a:ext uri="{FF2B5EF4-FFF2-40B4-BE49-F238E27FC236}">
                <a16:creationId xmlns:a16="http://schemas.microsoft.com/office/drawing/2014/main" id="{D5AE55C2-BCB3-4258-9DCF-F6498F4758AF}"/>
              </a:ext>
            </a:extLst>
          </p:cNvPr>
          <p:cNvSpPr txBox="1"/>
          <p:nvPr/>
        </p:nvSpPr>
        <p:spPr>
          <a:xfrm>
            <a:off x="15728" y="6463717"/>
            <a:ext cx="9128272" cy="400110"/>
          </a:xfrm>
          <a:prstGeom prst="rect">
            <a:avLst/>
          </a:prstGeom>
          <a:noFill/>
        </p:spPr>
        <p:txBody>
          <a:bodyPr wrap="square" rtlCol="0">
            <a:spAutoFit/>
          </a:bodyPr>
          <a:lstStyle/>
          <a:p>
            <a:pPr algn="r"/>
            <a:r>
              <a:rPr lang="en-US" sz="2000" b="1" dirty="0">
                <a:solidFill>
                  <a:schemeClr val="bg1"/>
                </a:solidFill>
              </a:rPr>
              <a:t>map [w/o stars] from </a:t>
            </a:r>
            <a:r>
              <a:rPr lang="en-US" sz="2000" b="1" i="1" dirty="0">
                <a:solidFill>
                  <a:schemeClr val="bg1"/>
                </a:solidFill>
              </a:rPr>
              <a:t>Carta Bible Atlas </a:t>
            </a:r>
            <a:r>
              <a:rPr lang="en-US" sz="2000" b="1" dirty="0">
                <a:solidFill>
                  <a:schemeClr val="bg1"/>
                </a:solidFill>
              </a:rPr>
              <a:t>by </a:t>
            </a:r>
            <a:r>
              <a:rPr lang="en-US" sz="2000" b="1" dirty="0" err="1">
                <a:solidFill>
                  <a:schemeClr val="bg1"/>
                </a:solidFill>
              </a:rPr>
              <a:t>Aharoni</a:t>
            </a:r>
            <a:r>
              <a:rPr lang="en-US" sz="2000" b="1" dirty="0">
                <a:solidFill>
                  <a:schemeClr val="bg1"/>
                </a:solidFill>
              </a:rPr>
              <a:t>, </a:t>
            </a:r>
            <a:r>
              <a:rPr lang="en-US" sz="2000" b="1" dirty="0" err="1">
                <a:solidFill>
                  <a:schemeClr val="bg1"/>
                </a:solidFill>
              </a:rPr>
              <a:t>Avi</a:t>
            </a:r>
            <a:r>
              <a:rPr lang="en-US" sz="2000" b="1" dirty="0">
                <a:solidFill>
                  <a:schemeClr val="bg1"/>
                </a:solidFill>
              </a:rPr>
              <a:t>-Yonah, Rainey, </a:t>
            </a:r>
            <a:r>
              <a:rPr lang="en-US" sz="2000" b="1" dirty="0" err="1">
                <a:solidFill>
                  <a:schemeClr val="bg1"/>
                </a:solidFill>
              </a:rPr>
              <a:t>Safrai</a:t>
            </a:r>
            <a:r>
              <a:rPr lang="en-US" sz="2000" b="1" dirty="0">
                <a:solidFill>
                  <a:schemeClr val="bg1"/>
                </a:solidFill>
              </a:rPr>
              <a:t>; © Carta</a:t>
            </a:r>
          </a:p>
        </p:txBody>
      </p:sp>
      <p:sp>
        <p:nvSpPr>
          <p:cNvPr id="6" name="Star: 5 Points 5">
            <a:extLst>
              <a:ext uri="{FF2B5EF4-FFF2-40B4-BE49-F238E27FC236}">
                <a16:creationId xmlns:a16="http://schemas.microsoft.com/office/drawing/2014/main" id="{0359C105-6F84-4A76-A2D7-C8693F967E37}"/>
              </a:ext>
            </a:extLst>
          </p:cNvPr>
          <p:cNvSpPr/>
          <p:nvPr/>
        </p:nvSpPr>
        <p:spPr>
          <a:xfrm>
            <a:off x="8246378" y="2080469"/>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919DBAE5-E80E-4848-B0B7-DD040C70ED65}"/>
              </a:ext>
            </a:extLst>
          </p:cNvPr>
          <p:cNvSpPr/>
          <p:nvPr/>
        </p:nvSpPr>
        <p:spPr>
          <a:xfrm>
            <a:off x="8725948" y="2772561"/>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31C9ADF2-9579-4081-B30E-C73CAD1EA89C}"/>
              </a:ext>
            </a:extLst>
          </p:cNvPr>
          <p:cNvSpPr/>
          <p:nvPr/>
        </p:nvSpPr>
        <p:spPr>
          <a:xfrm>
            <a:off x="8758106" y="3481432"/>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2586D835-1A18-4A0D-87BA-F56CFBD24921}"/>
              </a:ext>
            </a:extLst>
          </p:cNvPr>
          <p:cNvSpPr/>
          <p:nvPr/>
        </p:nvSpPr>
        <p:spPr>
          <a:xfrm>
            <a:off x="7190763" y="2787241"/>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3F1C228-8DDD-4F9F-9AEB-3974D09E5403}"/>
              </a:ext>
            </a:extLst>
          </p:cNvPr>
          <p:cNvSpPr/>
          <p:nvPr/>
        </p:nvSpPr>
        <p:spPr>
          <a:xfrm>
            <a:off x="5714300" y="4221060"/>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D2C0718-632D-48A4-9BCD-64A36EFAFFD9}"/>
              </a:ext>
            </a:extLst>
          </p:cNvPr>
          <p:cNvSpPr/>
          <p:nvPr/>
        </p:nvSpPr>
        <p:spPr>
          <a:xfrm>
            <a:off x="5563297" y="2140590"/>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52643130-04DA-4D0C-8D74-FF286392572C}"/>
              </a:ext>
            </a:extLst>
          </p:cNvPr>
          <p:cNvSpPr/>
          <p:nvPr/>
        </p:nvSpPr>
        <p:spPr>
          <a:xfrm>
            <a:off x="5638800" y="1397115"/>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8F237883-7241-4BBE-BDE3-325F441B240B}"/>
              </a:ext>
            </a:extLst>
          </p:cNvPr>
          <p:cNvSpPr/>
          <p:nvPr/>
        </p:nvSpPr>
        <p:spPr>
          <a:xfrm>
            <a:off x="3533163" y="1778465"/>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CFD09309-D501-4809-9C8C-C57C67F07E54}"/>
              </a:ext>
            </a:extLst>
          </p:cNvPr>
          <p:cNvSpPr/>
          <p:nvPr/>
        </p:nvSpPr>
        <p:spPr>
          <a:xfrm>
            <a:off x="4304950" y="2108432"/>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99806F18-6AB8-4D6B-A858-58836E66AE60}"/>
              </a:ext>
            </a:extLst>
          </p:cNvPr>
          <p:cNvSpPr/>
          <p:nvPr/>
        </p:nvSpPr>
        <p:spPr>
          <a:xfrm>
            <a:off x="4648899" y="2725023"/>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4C671225-AFD7-47AE-83C2-E96F16401C87}"/>
              </a:ext>
            </a:extLst>
          </p:cNvPr>
          <p:cNvSpPr/>
          <p:nvPr/>
        </p:nvSpPr>
        <p:spPr>
          <a:xfrm>
            <a:off x="4679658" y="4509082"/>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2F64F08-6107-4641-AC28-C3F2425336A1}"/>
              </a:ext>
            </a:extLst>
          </p:cNvPr>
          <p:cNvSpPr/>
          <p:nvPr/>
        </p:nvSpPr>
        <p:spPr>
          <a:xfrm>
            <a:off x="2594468" y="4070057"/>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66DC1C9-765F-49C4-9985-32B9A7C1E1ED}"/>
              </a:ext>
            </a:extLst>
          </p:cNvPr>
          <p:cNvSpPr/>
          <p:nvPr/>
        </p:nvSpPr>
        <p:spPr>
          <a:xfrm>
            <a:off x="118844" y="1310080"/>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2A185095-4CE6-4F96-9DD9-35B5976A126E}"/>
              </a:ext>
            </a:extLst>
          </p:cNvPr>
          <p:cNvSpPr/>
          <p:nvPr/>
        </p:nvSpPr>
        <p:spPr>
          <a:xfrm>
            <a:off x="2955195" y="3277998"/>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3137CD58-5112-4809-9F7C-4FCD2DA81552}"/>
              </a:ext>
            </a:extLst>
          </p:cNvPr>
          <p:cNvSpPr/>
          <p:nvPr/>
        </p:nvSpPr>
        <p:spPr>
          <a:xfrm>
            <a:off x="5932415" y="4738380"/>
            <a:ext cx="343949" cy="30200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319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37876-30C8-45F6-AE29-CF819012E8A5}"/>
              </a:ext>
            </a:extLst>
          </p:cNvPr>
          <p:cNvSpPr txBox="1"/>
          <p:nvPr/>
        </p:nvSpPr>
        <p:spPr>
          <a:xfrm>
            <a:off x="0" y="0"/>
            <a:ext cx="9144000" cy="6186309"/>
          </a:xfrm>
          <a:prstGeom prst="rect">
            <a:avLst/>
          </a:prstGeom>
          <a:noFill/>
        </p:spPr>
        <p:txBody>
          <a:bodyPr wrap="square" rtlCol="0">
            <a:spAutoFit/>
          </a:bodyPr>
          <a:lstStyle/>
          <a:p>
            <a:r>
              <a:rPr lang="en-US" sz="3600" dirty="0">
                <a:solidFill>
                  <a:schemeClr val="bg1"/>
                </a:solidFill>
              </a:rPr>
              <a:t>Acts 2.11-13 ESV: “…</a:t>
            </a:r>
            <a:r>
              <a:rPr lang="en-US" sz="3600" dirty="0">
                <a:solidFill>
                  <a:srgbClr val="FFFF00"/>
                </a:solidFill>
              </a:rPr>
              <a:t>we hear them telling in our own tongues the mighty works of God.</a:t>
            </a:r>
            <a:r>
              <a:rPr lang="en-US" sz="3600" dirty="0">
                <a:solidFill>
                  <a:schemeClr val="bg1"/>
                </a:solidFill>
              </a:rPr>
              <a:t>”  And all were amazed and perplexed, saying to one another, “What does this mean?”  But others mocking said, “They are filled with new wine.”</a:t>
            </a:r>
          </a:p>
          <a:p>
            <a:endParaRPr lang="en-US" sz="3600" dirty="0">
              <a:solidFill>
                <a:schemeClr val="bg1"/>
              </a:solidFill>
            </a:endParaRPr>
          </a:p>
          <a:p>
            <a:r>
              <a:rPr lang="en-US" sz="3600" dirty="0">
                <a:solidFill>
                  <a:srgbClr val="FFFF00"/>
                </a:solidFill>
                <a:sym typeface="Wingdings 2" panose="05020102010507070707" pitchFamily="18" charset="2"/>
              </a:rPr>
              <a:t> Speaking in known languages</a:t>
            </a:r>
            <a:endParaRPr lang="en-US" sz="3600" dirty="0">
              <a:solidFill>
                <a:schemeClr val="bg1"/>
              </a:solidFill>
            </a:endParaRPr>
          </a:p>
          <a:p>
            <a:endParaRPr lang="en-US" sz="3600" dirty="0">
              <a:solidFill>
                <a:schemeClr val="bg1"/>
              </a:solidFill>
            </a:endParaRPr>
          </a:p>
          <a:p>
            <a:r>
              <a:rPr lang="en-US" sz="3600" dirty="0">
                <a:solidFill>
                  <a:srgbClr val="FFFF00"/>
                </a:solidFill>
                <a:sym typeface="Wingdings 2" panose="05020102010507070707" pitchFamily="18" charset="2"/>
              </a:rPr>
              <a:t> </a:t>
            </a:r>
            <a:r>
              <a:rPr lang="en-US" sz="3600" dirty="0">
                <a:solidFill>
                  <a:srgbClr val="FFFF00"/>
                </a:solidFill>
              </a:rPr>
              <a:t>Not the spiritual gift of tongues</a:t>
            </a:r>
          </a:p>
          <a:p>
            <a:endParaRPr lang="en-US" sz="3600" dirty="0">
              <a:solidFill>
                <a:srgbClr val="FFFF00"/>
              </a:solidFill>
            </a:endParaRPr>
          </a:p>
          <a:p>
            <a:r>
              <a:rPr lang="en-US" sz="3600" dirty="0">
                <a:solidFill>
                  <a:srgbClr val="FFFF00"/>
                </a:solidFill>
                <a:sym typeface="Wingdings 2" panose="05020102010507070707" pitchFamily="18" charset="2"/>
              </a:rPr>
              <a:t> </a:t>
            </a:r>
            <a:r>
              <a:rPr lang="en-US" sz="3600" dirty="0">
                <a:solidFill>
                  <a:srgbClr val="FFFF00"/>
                </a:solidFill>
              </a:rPr>
              <a:t>Not evidence for universal tongues </a:t>
            </a:r>
          </a:p>
        </p:txBody>
      </p:sp>
    </p:spTree>
    <p:extLst>
      <p:ext uri="{BB962C8B-B14F-4D97-AF65-F5344CB8AC3E}">
        <p14:creationId xmlns:p14="http://schemas.microsoft.com/office/powerpoint/2010/main" val="96916570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6345-B63C-4973-B831-BCBB1FF8C402}"/>
              </a:ext>
            </a:extLst>
          </p:cNvPr>
          <p:cNvSpPr txBox="1"/>
          <p:nvPr/>
        </p:nvSpPr>
        <p:spPr>
          <a:xfrm>
            <a:off x="0" y="0"/>
            <a:ext cx="9144000" cy="4524315"/>
          </a:xfrm>
          <a:prstGeom prst="rect">
            <a:avLst/>
          </a:prstGeom>
          <a:noFill/>
        </p:spPr>
        <p:txBody>
          <a:bodyPr wrap="square" rtlCol="0">
            <a:spAutoFit/>
          </a:bodyPr>
          <a:lstStyle/>
          <a:p>
            <a:r>
              <a:rPr lang="en-US" sz="3600" dirty="0">
                <a:solidFill>
                  <a:schemeClr val="bg1"/>
                </a:solidFill>
              </a:rPr>
              <a:t>Acts 2.14-16 ESV:  But Peter, standing with the eleven, lifted up his voice and addressed them: “Men of Judea and all who dwell in Jerusalem, let this be known to you, and give ear to my words.  For these people are not drunk, as you suppose, since it is only the third hour of the day.  But this is what was uttered through the prophet Joel:</a:t>
            </a:r>
          </a:p>
        </p:txBody>
      </p:sp>
    </p:spTree>
    <p:extLst>
      <p:ext uri="{BB962C8B-B14F-4D97-AF65-F5344CB8AC3E}">
        <p14:creationId xmlns:p14="http://schemas.microsoft.com/office/powerpoint/2010/main" val="3160526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2284</Words>
  <Application>Microsoft Office PowerPoint</Application>
  <PresentationFormat>On-screen Show (4:3)</PresentationFormat>
  <Paragraphs>83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34</cp:revision>
  <dcterms:created xsi:type="dcterms:W3CDTF">2020-05-24T14:28:30Z</dcterms:created>
  <dcterms:modified xsi:type="dcterms:W3CDTF">2020-05-27T11:30:13Z</dcterms:modified>
</cp:coreProperties>
</file>